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8720" r:id="rId4"/>
    <p:sldMasterId id="2147500085" r:id="rId5"/>
    <p:sldMasterId id="2147483660" r:id="rId6"/>
  </p:sldMasterIdLst>
  <p:notesMasterIdLst>
    <p:notesMasterId r:id="rId37"/>
  </p:notesMasterIdLst>
  <p:sldIdLst>
    <p:sldId id="2147482109" r:id="rId7"/>
    <p:sldId id="2147482131" r:id="rId8"/>
    <p:sldId id="2147482130" r:id="rId9"/>
    <p:sldId id="2147482133" r:id="rId10"/>
    <p:sldId id="2147482128" r:id="rId11"/>
    <p:sldId id="2147482129" r:id="rId12"/>
    <p:sldId id="2147482132" r:id="rId13"/>
    <p:sldId id="2147481861" r:id="rId14"/>
    <p:sldId id="2147481885" r:id="rId15"/>
    <p:sldId id="2147482134" r:id="rId16"/>
    <p:sldId id="2147482135" r:id="rId17"/>
    <p:sldId id="2147482136" r:id="rId18"/>
    <p:sldId id="2147482121" r:id="rId19"/>
    <p:sldId id="2147481820" r:id="rId20"/>
    <p:sldId id="2147481822" r:id="rId21"/>
    <p:sldId id="2147481821" r:id="rId22"/>
    <p:sldId id="2147481823" r:id="rId23"/>
    <p:sldId id="2147481832" r:id="rId24"/>
    <p:sldId id="2147481824" r:id="rId25"/>
    <p:sldId id="2147482139" r:id="rId26"/>
    <p:sldId id="2147482145" r:id="rId27"/>
    <p:sldId id="2147482140" r:id="rId28"/>
    <p:sldId id="2147482141" r:id="rId29"/>
    <p:sldId id="2147482142" r:id="rId30"/>
    <p:sldId id="2147482143" r:id="rId31"/>
    <p:sldId id="2147482144" r:id="rId32"/>
    <p:sldId id="2147482137" r:id="rId33"/>
    <p:sldId id="2147482147" r:id="rId34"/>
    <p:sldId id="2147482146" r:id="rId35"/>
    <p:sldId id="214748190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content" id="{440C1CF7-1D90-43E1-9E29-1FABA9995DE9}">
          <p14:sldIdLst>
            <p14:sldId id="2147482109"/>
          </p14:sldIdLst>
        </p14:section>
        <p14:section name="Presentation" id="{FA3EACA0-D114-4532-8C2F-278173987AB0}">
          <p14:sldIdLst>
            <p14:sldId id="2147482131"/>
            <p14:sldId id="2147482130"/>
            <p14:sldId id="2147482133"/>
            <p14:sldId id="2147482128"/>
            <p14:sldId id="2147482129"/>
            <p14:sldId id="2147482132"/>
            <p14:sldId id="2147481861"/>
            <p14:sldId id="2147481885"/>
            <p14:sldId id="2147482134"/>
            <p14:sldId id="2147482135"/>
            <p14:sldId id="2147482136"/>
            <p14:sldId id="2147482121"/>
            <p14:sldId id="2147481820"/>
            <p14:sldId id="2147481822"/>
            <p14:sldId id="2147481821"/>
            <p14:sldId id="2147481823"/>
            <p14:sldId id="2147481832"/>
            <p14:sldId id="2147481824"/>
            <p14:sldId id="2147482139"/>
            <p14:sldId id="2147482145"/>
            <p14:sldId id="2147482140"/>
            <p14:sldId id="2147482141"/>
            <p14:sldId id="2147482142"/>
            <p14:sldId id="2147482143"/>
            <p14:sldId id="2147482144"/>
            <p14:sldId id="2147482137"/>
            <p14:sldId id="2147482147"/>
            <p14:sldId id="2147482146"/>
          </p14:sldIdLst>
        </p14:section>
        <p14:section name="Closing" id="{E5EEE68D-4308-424C-8FD4-1B22D9E28E3E}">
          <p14:sldIdLst>
            <p14:sldId id="21474819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6C2600-3923-646B-F48B-EC5A84B51A0D}" name="Jessica Cioffi" initials="JC" userId="S::jcioffi@microsoft.com::3d326b47-6696-4e34-b9c3-dd121fc399ec" providerId="AD"/>
  <p188:author id="{E06BBE09-D485-83B7-0C31-C307F960C56F}" name="Shilpa Dabke" initials="" userId="S::shdabke@microsoft.com::d753e826-536b-4c09-ae96-b6b01ad8335f" providerId="AD"/>
  <p188:author id="{B603280C-6AAF-B0FE-47DF-3425564CE7DE}" name="Allison Sparrow" initials="" userId="S::alsparrow@microsoft.com::c67eeae2-bc25-40f7-a31a-74e931390c1e" providerId="AD"/>
  <p188:author id="{835EF00D-5B01-8783-3F76-CE6D88E387A9}" name="Viviane Nguyen" initials="VN" userId="S::vivnguyen@microsoft.com::bdb75b94-e541-418d-8121-59809904c7a4" providerId="AD"/>
  <p188:author id="{634A6B15-EBCE-901D-9DB5-187BF9892785}" name="Samantha Sahami" initials="SS" userId="S::sasahami@microsoft.com::cbaafa5e-1a40-4bd7-a3e4-3de6db3b1d3e" providerId="AD"/>
  <p188:author id="{DC567D15-69EA-7D8B-8CEA-B36732BF40E6}" name="Katelyn Rothney" initials="" userId="S::krothney@microsoft.com::957d6278-3e11-4e56-b974-86c79acf98d3" providerId="AD"/>
  <p188:author id="{FD6FB817-CF43-FEC3-4C2A-3D1F1F3BE95F}" name="Andy Beatman" initials="" userId="S::andybeatman@microsoft.com::5d1ab6c4-0f72-44bc-8f7b-13f0041c7215" providerId="AD"/>
  <p188:author id="{66847E27-A8C4-D88E-5C7D-C05482AEDFA0}" name="Lindsay Buckles" initials="LB" userId="S::lbuckles@microsoft.com::a08a1079-04e9-493b-94d6-b93322929324" providerId="AD"/>
  <p188:author id="{8E7FD431-76A9-BA18-7E33-B2609974A713}" name="Jessica Hawk" initials="JH" userId="S::jessicahawk@microsoft.com::3129000a-6119-4d03-9beb-b48f09e8cd3f" providerId="AD"/>
  <p188:author id="{FB86E435-9611-713B-D10C-30BDC4C160BE}" name="Nikisha Reyes-Grange" initials="NR" userId="S::nrg@microsoft.com::0b7a1191-38f2-4dc9-b209-2305d682cb55" providerId="AD"/>
  <p188:author id="{F78FFC39-E666-DDF2-B77B-63A42FBF04FC}" name="Ailsa Leen" initials="AL" userId="S::ailsaleen@microsoft.com::c043829c-b47f-4351-8683-fbe52c125b6e" providerId="AD"/>
  <p188:author id="{D576C83E-052B-856D-E2D9-CDB9B5BE44F4}" name="Anthony Mocny" initials="" userId="S::anthonymocny@microsoft.com::696ee493-cc82-474b-abeb-fbf6494ae45f" providerId="AD"/>
  <p188:author id="{EBB4B15B-C155-85BB-24C9-54F2B97955F2}" name="Pablo Castro" initials="PC" userId="S::pablocas@microsoft.com::93083297-f88d-4e51-9931-a14ae08793ea" providerId="AD"/>
  <p188:author id="{308B4F5D-F953-10B8-EDCD-F6F15AACFA9F}" name="Henry Zeng" initials="HZ" userId="S::yozen@microsoft.com::73478263-8f89-44a7-bcb3-67b2e50825c8" providerId="AD"/>
  <p188:author id="{F2F39F60-830B-E610-3AC5-E12496D662A9}" name="Dom Divakaruni" initials="DD" userId="S::dodivaka@microsoft.com::a5d372e2-858c-44aa-8353-7ff024b5f553" providerId="AD"/>
  <p188:author id="{12537973-F900-0E69-E818-D21AC4AAD1C8}" name="Natalie Wossene" initials="NW" userId="S::nwossene@microsoft.com::e797e6ce-1890-452c-b4ac-c4574c79f9a6" providerId="AD"/>
  <p188:author id="{903B2A75-DEC5-29D4-9623-0846D8AAA534}" name="Olivia Shone" initials="" userId="S::oliviashone@microsoft.com::eb983ae8-f63f-4137-972d-edda51e32b4a" providerId="AD"/>
  <p188:author id="{3A2A997C-07D8-D920-6B60-FB52A63ABA93}" name="Richard Tso" initials="" userId="S::richardtso@microsoft.com::687f6cb7-5b89-4233-8814-1ae293480cf2" providerId="AD"/>
  <p188:author id="{5D8E4688-253C-8BD2-BB81-27E25D1B0688}" name="Seth Juarez" initials="SJ" userId="S::sejuare@microsoft.com::94e96aa3-2957-4aab-a9db-21f92c4bb6b0" providerId="AD"/>
  <p188:author id="{9A0B4A88-3240-5447-5BEE-9EB84B333263}" name="Richard Tso" initials="RT" userId="Richard Tso" providerId="None"/>
  <p188:author id="{E428BE90-FD24-5F46-8D6D-82135AC75F10}" name="David Seda" initials="" userId="S::davidseda@microsoft.com::18f07d7c-7ca8-4ede-a1cc-fef9456acbe8" providerId="AD"/>
  <p188:author id="{A21CDE93-6B48-02D5-15E4-E690EF2F9966}" name="Julianne Hart" initials="JH" userId="S::juliannehart@microsoft.com::f0141a3b-18c3-4f67-8ad4-bff2f68b5430" providerId="AD"/>
  <p188:author id="{6EFD309A-446D-9C79-1F1F-3384F6A830F4}" name="John Montgomery" initials="JM" userId="S::johnmont@microsoft.com::4e7daa74-75f9-4f35-9b04-2370659f2313" providerId="AD"/>
  <p188:author id="{E68CE6A4-2FD1-FC24-08F9-C2D0EC0312C8}" name="Takuto Higuchi" initials="TH" userId="S::tahiguch@microsoft.com::62b346dc-9dcf-4f5e-bcb3-018506f29807" providerId="AD"/>
  <p188:author id="{B48E84AF-1CB7-7F30-88FF-DF34AA3BC5BA}" name="Ian Wells" initials="IW" userId="S::wellsi@microsoft.com::88ece031-2297-4825-885f-12754de80c63" providerId="AD"/>
  <p188:author id="{DB240AB5-5075-F2B6-CB29-ED89C7F443E0}" name="Courtney Brewer" initials="CB" userId="S::cobrewer@microsoft.com::626e6965-4ba5-40a4-9f1e-e602d2a30d97" providerId="AD"/>
  <p188:author id="{BCEE0DBD-6189-2E6B-5D68-8C29FD3B679A}" name="Bryan Osotio" initials="BO" userId="S::bryano@silverfoxprod.com::c8637d84-43de-46a3-8341-5dfe5659269c" providerId="AD"/>
  <p188:author id="{34E8B7C0-DDD3-6844-E672-5687660EC678}" name="madison CALLAN" initials="mC" userId="S::madison_colorcreative.com#ext#@microsoft.onmicrosoft.com::ac20b449-1fa6-4090-97b7-f5fb5f053b03" providerId="AD"/>
  <p188:author id="{B69951E0-D99A-5FEB-6D91-C0FAD38AAEB8}" name="Christian Gero" initials="CG" userId="S::chgero@microsoft.com::f954ebf7-fc20-4ec8-a10c-72ae39a6ed92" providerId="AD"/>
  <p188:author id="{415386E1-F361-E854-1D7C-51D06C4369B3}" name="Jason Tseng" initials="" userId="S::jatseng@microsoft.com::7f9d0b5f-8404-44be-8557-0ce1bd9a5e7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7FC"/>
    <a:srgbClr val="3A4953"/>
    <a:srgbClr val="E6E6E6"/>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814F4B-2A30-43B1-93C4-F86018C7A927}" v="34" dt="2023-11-14T05:31:42.391"/>
    <p1510:client id="{3E059554-69AB-1F18-646E-7FA9464A9D0B}" v="21" dt="2023-11-15T04:58:36.252"/>
    <p1510:client id="{8EB73429-C78D-4C94-A624-67758450C215}" v="6081" dt="2023-11-15T05:46:54.634"/>
    <p1510:client id="{B4EFE1E3-7AE1-08EF-FA24-5A1D52AA33BD}" v="5" dt="2023-11-14T23:13:02.237"/>
    <p1510:client id="{B9B6BE34-5CA4-5FCB-7DC0-65B593EBB1C7}" v="3" dt="2023-11-15T00:12:36.883"/>
    <p1510:client id="{EEC727E5-7CDB-5898-8334-0A1E694BAEF8}" v="6" dt="2023-11-14T23:03:05.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164" autoAdjust="0"/>
  </p:normalViewPr>
  <p:slideViewPr>
    <p:cSldViewPr snapToGrid="0">
      <p:cViewPr varScale="1">
        <p:scale>
          <a:sx n="71" d="100"/>
          <a:sy n="71" d="100"/>
        </p:scale>
        <p:origin x="2076" y="7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8/10/relationships/authors" Targe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C31EF-A856-4672-8E4F-71E337F6EE9A}" type="datetimeFigureOut">
              <a:rPr lang="en-US" smtClean="0"/>
              <a:t>3/15/2024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D560B-F8D6-4F76-A48D-78D8F5068222}" type="slidenum">
              <a:rPr lang="en-US" smtClean="0"/>
              <a:t>‹#›</a:t>
            </a:fld>
            <a:endParaRPr lang="en-US"/>
          </a:p>
        </p:txBody>
      </p:sp>
    </p:spTree>
    <p:extLst>
      <p:ext uri="{BB962C8B-B14F-4D97-AF65-F5344CB8AC3E}">
        <p14:creationId xmlns:p14="http://schemas.microsoft.com/office/powerpoint/2010/main" val="61138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ED560B-F8D6-4F76-A48D-78D8F5068222}" type="slidenum">
              <a:rPr lang="en-US" smtClean="0"/>
              <a:t>1</a:t>
            </a:fld>
            <a:endParaRPr lang="en-US"/>
          </a:p>
        </p:txBody>
      </p:sp>
    </p:spTree>
    <p:extLst>
      <p:ext uri="{BB962C8B-B14F-4D97-AF65-F5344CB8AC3E}">
        <p14:creationId xmlns:p14="http://schemas.microsoft.com/office/powerpoint/2010/main" val="2090056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football insights using Azure and OpenAI involves leveraging Azure's cloud computing services along with OpenAI's powerful language models to analyze football data and generate valuable insights. Here's a simplified explanation of how this could work:</a:t>
            </a:r>
          </a:p>
          <a:p>
            <a:pPr>
              <a:buFont typeface="+mj-lt"/>
              <a:buAutoNum type="arabicPeriod"/>
            </a:pPr>
            <a:r>
              <a:rPr lang="en-US" b="1" dirty="0"/>
              <a:t>Data Collection and Storage</a:t>
            </a:r>
            <a:r>
              <a:rPr lang="en-US" dirty="0"/>
              <a:t>: Utilize Azure's data services, such as Azure Blob Storage or Azure SQL Database, to collect and store football-related data. This data could include player statistics, match results, team formations, and other relevant information sourced from various data providers or APIs.</a:t>
            </a:r>
          </a:p>
          <a:p>
            <a:pPr>
              <a:buFont typeface="+mj-lt"/>
              <a:buAutoNum type="arabicPeriod"/>
            </a:pPr>
            <a:r>
              <a:rPr lang="en-US" b="1" dirty="0"/>
              <a:t>Data Processing and Analysis</a:t>
            </a:r>
            <a:r>
              <a:rPr lang="en-US" dirty="0"/>
              <a:t>: Use Azure's data processing services, such as Azure Databricks or Azure Synapse Analytics, to preprocess and analyze the collected football data. This involves cleaning the data, performing statistical analysis, and identifying patterns or trends using machine learning algorithms.</a:t>
            </a:r>
          </a:p>
          <a:p>
            <a:pPr>
              <a:buFont typeface="+mj-lt"/>
              <a:buAutoNum type="arabicPeriod"/>
            </a:pPr>
            <a:r>
              <a:rPr lang="en-US" b="1" dirty="0"/>
              <a:t>Integration with OpenAI</a:t>
            </a:r>
            <a:r>
              <a:rPr lang="en-US" dirty="0"/>
              <a:t>: Incorporate OpenAI's language models, such as GPT (Generative Pre-trained Transformer), into the Azure environment. OpenAI's models are capable of understanding and generating human-like text based on the provided input.</a:t>
            </a:r>
          </a:p>
          <a:p>
            <a:pPr>
              <a:buFont typeface="+mj-lt"/>
              <a:buAutoNum type="arabicPeriod"/>
            </a:pPr>
            <a:r>
              <a:rPr lang="en-US" b="1" dirty="0"/>
              <a:t>Generating Football Insights</a:t>
            </a:r>
            <a:r>
              <a:rPr lang="en-US" dirty="0"/>
              <a:t>: Utilize the processed football data as input to the OpenAI model to generate insightful analyses, predictions, or summaries. For example, you could prompt the model with questions like "What are the key factors influencing match outcomes?" or "Predict the top goal scorers for the upcoming season." The model will then generate text-based responses based on its understanding of the data.</a:t>
            </a:r>
          </a:p>
          <a:p>
            <a:pPr marL="285750" marR="0" indent="-285750">
              <a:lnSpc>
                <a:spcPct val="115000"/>
              </a:lnSpc>
              <a:spcBef>
                <a:spcPts val="0"/>
              </a:spcBef>
              <a:spcAft>
                <a:spcPts val="0"/>
              </a:spcAft>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2024-03-15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4931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25464">
              <a:buFont typeface="Arial" panose="020B0604020202020204" pitchFamily="34" charset="0"/>
              <a:buChar char="•"/>
              <a:defRPr/>
            </a:pPr>
            <a:endParaRPr lang="en-US"/>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14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738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20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897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526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3/15/2024 10:11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6844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8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818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Business Problem</a:t>
            </a:r>
            <a:r>
              <a:rPr lang="en-US" dirty="0"/>
              <a:t>: Football clubs and coaches need insights into individual player performance to optimize team selection, tactics, and training regimes.</a:t>
            </a:r>
          </a:p>
          <a:p>
            <a:pPr>
              <a:buFont typeface="Arial" panose="020B0604020202020204" pitchFamily="34" charset="0"/>
              <a:buChar char="•"/>
            </a:pPr>
            <a:r>
              <a:rPr lang="en-US" b="1" dirty="0"/>
              <a:t>Business Needs</a:t>
            </a:r>
            <a:r>
              <a:rPr lang="en-US" dirty="0"/>
              <a:t>: Detailed analysis of player statistics, strengths, weaknesses, and potential contributions to the team.</a:t>
            </a:r>
          </a:p>
          <a:p>
            <a:pPr>
              <a:buFont typeface="Arial" panose="020B0604020202020204" pitchFamily="34" charset="0"/>
              <a:buChar char="•"/>
            </a:pPr>
            <a:r>
              <a:rPr lang="en-US" b="1" dirty="0"/>
              <a:t>Solution</a:t>
            </a:r>
            <a:r>
              <a:rPr lang="en-US" dirty="0"/>
              <a:t>: Utilize Generative AI to analyze large volumes of player data, including match statistics, physical attributes, and playing style. OpenAI models can generate comprehensive player profiles and performance insights based on the input data.</a:t>
            </a:r>
          </a:p>
          <a:p>
            <a:pPr>
              <a:buFont typeface="Arial" panose="020B0604020202020204" pitchFamily="34" charset="0"/>
              <a:buChar char="•"/>
            </a:pPr>
            <a:r>
              <a:rPr lang="en-US" b="1" dirty="0"/>
              <a:t>What Gen AI Can Do</a:t>
            </a:r>
            <a:r>
              <a:rPr lang="en-US" dirty="0"/>
              <a:t>: Generate detailed player profiles, performance evaluations, and comparisons. Provide insights into areas for improvement, potential playing positions, and tactical suitability.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4823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ctr">
              <a:defRPr/>
            </a:pPr>
            <a:r>
              <a:rPr lang="en-US" sz="1200" spc="-50" dirty="0">
                <a:ln w="3175">
                  <a:noFill/>
                </a:ln>
                <a:solidFill>
                  <a:srgbClr val="FFFFFF"/>
                </a:solidFill>
                <a:latin typeface="Segoe UI Semibold"/>
                <a:cs typeface="Segoe UI" pitchFamily="34" charset="0"/>
              </a:rPr>
              <a:t> Data analysis </a:t>
            </a:r>
          </a:p>
          <a:p>
            <a:pPr lvl="0" algn="ctr">
              <a:defRPr/>
            </a:pPr>
            <a:r>
              <a:rPr lang="en-US" sz="1200" spc="-50" dirty="0">
                <a:ln w="3175">
                  <a:noFill/>
                </a:ln>
                <a:solidFill>
                  <a:srgbClr val="FFFFFF"/>
                </a:solidFill>
                <a:latin typeface="Segoe UI Semibold"/>
                <a:cs typeface="Segoe UI" pitchFamily="34" charset="0"/>
              </a:rPr>
              <a:t>Process of inspecting, cleaning, transforming, and modeling data with the goal of discovering useful information, informing conclusions, and supporting decision-making.</a:t>
            </a:r>
          </a:p>
          <a:p>
            <a:pPr lvl="0" algn="ctr">
              <a:defRPr/>
            </a:pPr>
            <a:r>
              <a:rPr lang="en-US" sz="1200" spc="-50" dirty="0">
                <a:ln w="3175">
                  <a:noFill/>
                </a:ln>
                <a:solidFill>
                  <a:srgbClr val="FFFFFF"/>
                </a:solidFill>
                <a:latin typeface="Segoe UI Semibold"/>
                <a:cs typeface="Segoe UI" pitchFamily="34" charset="0"/>
              </a:rPr>
              <a:t>    It involves various techniques, including statistical analysis, machine learning, and data visualization, to extract insights from raw data.</a:t>
            </a: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36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Business Problem</a:t>
            </a:r>
            <a:r>
              <a:rPr lang="en-US" dirty="0"/>
              <a:t>: Football coaches and analysts require insights into opposing teams' tactics, strengths, weaknesses, and potential strategies to formulate effective game plans.</a:t>
            </a:r>
          </a:p>
          <a:p>
            <a:pPr>
              <a:buFont typeface="Arial" panose="020B0604020202020204" pitchFamily="34" charset="0"/>
              <a:buChar char="•"/>
            </a:pPr>
            <a:r>
              <a:rPr lang="en-US" b="1" dirty="0"/>
              <a:t>Business Needs</a:t>
            </a:r>
            <a:r>
              <a:rPr lang="en-US" dirty="0"/>
              <a:t>: In-depth analysis of opponent teams' playing styles, formations, key players, and tactical nuances.</a:t>
            </a:r>
          </a:p>
          <a:p>
            <a:pPr>
              <a:buFont typeface="Arial" panose="020B0604020202020204" pitchFamily="34" charset="0"/>
              <a:buChar char="•"/>
            </a:pPr>
            <a:r>
              <a:rPr lang="en-US" b="1" dirty="0"/>
              <a:t>Solution</a:t>
            </a:r>
            <a:r>
              <a:rPr lang="en-US" dirty="0"/>
              <a:t>: Leverage Generative AI to analyze opponent teams' historical match data, formations, and playing styles. OpenAI models can generate tactical analyses, scouting reports, and strategic recommendations based on the input data.</a:t>
            </a:r>
          </a:p>
          <a:p>
            <a:pPr>
              <a:buFont typeface="Arial" panose="020B0604020202020204" pitchFamily="34" charset="0"/>
              <a:buChar char="•"/>
            </a:pPr>
            <a:r>
              <a:rPr lang="en-US" b="1" dirty="0"/>
              <a:t>What Gen AI Can Do</a:t>
            </a:r>
            <a:r>
              <a:rPr lang="en-US" dirty="0"/>
              <a:t>: Analyze opponent teams' formations, pressing patterns, transition play, and set-piece strategies. Generate insights into potential vulnerabilities and areas to exploit during matches.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2757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Business Problem</a:t>
            </a:r>
            <a:r>
              <a:rPr lang="en-US" dirty="0"/>
              <a:t>: Football clubs and agents need insights into player valuations, market trends, and potential transfer targets to make informed decisions in the transfer market.</a:t>
            </a:r>
          </a:p>
          <a:p>
            <a:pPr>
              <a:buFont typeface="Arial" panose="020B0604020202020204" pitchFamily="34" charset="0"/>
              <a:buChar char="•"/>
            </a:pPr>
            <a:r>
              <a:rPr lang="en-US" b="1" dirty="0"/>
              <a:t>Business Needs</a:t>
            </a:r>
            <a:r>
              <a:rPr lang="en-US" dirty="0"/>
              <a:t>: Accurate assessments of player value, market demand, and potential transfer fees.</a:t>
            </a:r>
          </a:p>
          <a:p>
            <a:pPr>
              <a:buFont typeface="Arial" panose="020B0604020202020204" pitchFamily="34" charset="0"/>
              <a:buChar char="•"/>
            </a:pPr>
            <a:r>
              <a:rPr lang="en-US" b="1" dirty="0"/>
              <a:t>Solution</a:t>
            </a:r>
            <a:r>
              <a:rPr lang="en-US" dirty="0"/>
              <a:t>: Utilize Generative AI to analyze player performance data, contract details, market trends, and club finances. OpenAI models can generate insights into player valuations, transfer probabilities, and suitable destinations based on the input data.</a:t>
            </a:r>
          </a:p>
          <a:p>
            <a:pPr>
              <a:buFont typeface="Arial" panose="020B0604020202020204" pitchFamily="34" charset="0"/>
              <a:buChar char="•"/>
            </a:pPr>
            <a:r>
              <a:rPr lang="en-US" b="1" dirty="0"/>
              <a:t>What Gen AI Can Do</a:t>
            </a:r>
            <a:r>
              <a:rPr lang="en-US" dirty="0"/>
              <a:t>: Provide assessments of player market value, potential transfer destinations, and optimal transfer strategies for clubs and agents.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8274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Business Problem</a:t>
            </a:r>
            <a:r>
              <a:rPr lang="en-US" dirty="0"/>
              <a:t>: Football clubs aim to minimize player injuries and optimize squad fitness to maintain performance levels throughout the season.</a:t>
            </a:r>
          </a:p>
          <a:p>
            <a:pPr>
              <a:buFont typeface="Arial" panose="020B0604020202020204" pitchFamily="34" charset="0"/>
              <a:buChar char="•"/>
            </a:pPr>
            <a:r>
              <a:rPr lang="en-US" b="1" dirty="0"/>
              <a:t>Business Needs</a:t>
            </a:r>
            <a:r>
              <a:rPr lang="en-US" dirty="0"/>
              <a:t>: Early identification of injury risks, preventive measures, and tailored training programs for individual players.</a:t>
            </a:r>
          </a:p>
          <a:p>
            <a:pPr>
              <a:buFont typeface="Arial" panose="020B0604020202020204" pitchFamily="34" charset="0"/>
              <a:buChar char="•"/>
            </a:pPr>
            <a:r>
              <a:rPr lang="en-US" b="1" dirty="0"/>
              <a:t>Solution</a:t>
            </a:r>
            <a:r>
              <a:rPr lang="en-US" dirty="0"/>
              <a:t>: Leverage Generative AI to analyze player health data, injury histories, training loads, and match participation. OpenAI models can generate injury risk assessments, personalized training recommendations, and injury prevention strategies based on the input data.</a:t>
            </a:r>
          </a:p>
          <a:p>
            <a:pPr>
              <a:buFont typeface="Arial" panose="020B0604020202020204" pitchFamily="34" charset="0"/>
              <a:buChar char="•"/>
            </a:pPr>
            <a:r>
              <a:rPr lang="en-US" b="1" dirty="0"/>
              <a:t>What Gen AI Can Do</a:t>
            </a:r>
            <a:r>
              <a:rPr lang="en-US" dirty="0"/>
              <a:t>: Predict injury risks for individual players, identify factors contributing to injury susceptibility, and recommend interventions to mitigate risks.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5097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5873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Business Problem</a:t>
            </a:r>
            <a:r>
              <a:rPr lang="en-US" dirty="0"/>
              <a:t>: Football academies and youth development programs aim to identify and nurture talented young players for future success in professional football.</a:t>
            </a:r>
          </a:p>
          <a:p>
            <a:pPr>
              <a:buFont typeface="Arial" panose="020B0604020202020204" pitchFamily="34" charset="0"/>
              <a:buChar char="•"/>
            </a:pPr>
            <a:r>
              <a:rPr lang="en-US" b="1" dirty="0"/>
              <a:t>Business Needs</a:t>
            </a:r>
            <a:r>
              <a:rPr lang="en-US" dirty="0"/>
              <a:t>: Comprehensive assessments of youth players' potential, strengths, weaknesses, and developmental needs.</a:t>
            </a:r>
          </a:p>
          <a:p>
            <a:pPr>
              <a:buFont typeface="Arial" panose="020B0604020202020204" pitchFamily="34" charset="0"/>
              <a:buChar char="•"/>
            </a:pPr>
            <a:r>
              <a:rPr lang="en-US" b="1" dirty="0"/>
              <a:t>Solution</a:t>
            </a:r>
            <a:r>
              <a:rPr lang="en-US" dirty="0"/>
              <a:t>: Utilize Generative AI to analyze youth player performance data, physical attributes, and potential indicators of future success. OpenAI models can generate talent assessments, development plans, and scouting reports for youth players based on the input data.</a:t>
            </a:r>
          </a:p>
          <a:p>
            <a:pPr>
              <a:buFont typeface="Arial" panose="020B0604020202020204" pitchFamily="34" charset="0"/>
              <a:buChar char="•"/>
            </a:pPr>
            <a:r>
              <a:rPr lang="en-US" b="1" dirty="0"/>
              <a:t>What Gen AI Can Do</a:t>
            </a:r>
            <a:r>
              <a:rPr lang="en-US" dirty="0"/>
              <a:t>: Evaluate youth players' technical skills, tactical understanding, physical attributes, and mental attributes. Provide recommendations for training programs, positional development, and career pathways.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41493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https://community.fabric.microsoft.com/t5/Data-Stories-Gallery/Football-Player-Analysis-21-22/m-p/3706185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59488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https://community.fabric.microsoft.com/t5/Data-Stories-Gallery/Football-Player-Analysis-21-22/m-p/3706185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52777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https://community.fabric.microsoft.com/t5/Data-Stories-Gallery/Football-Player-Analysis-21-22/m-p/3706185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00222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Steps in Data Analysis</a:t>
            </a:r>
          </a:p>
          <a:p>
            <a:pPr>
              <a:buFont typeface="+mj-lt"/>
              <a:buAutoNum type="arabicPeriod"/>
            </a:pPr>
            <a:r>
              <a:rPr lang="en-US" dirty="0"/>
              <a:t>Data Collection: Gathering relevant data from various sources, including databases, sensors, surveys, and digital platforms.</a:t>
            </a:r>
          </a:p>
          <a:p>
            <a:pPr>
              <a:buFont typeface="+mj-lt"/>
              <a:buAutoNum type="arabicPeriod"/>
            </a:pPr>
            <a:r>
              <a:rPr lang="en-US" dirty="0"/>
              <a:t>Data Cleaning: Preprocessing and cleansing the data to remove errors, duplicates, outliers, and inconsistencies.</a:t>
            </a:r>
          </a:p>
          <a:p>
            <a:pPr>
              <a:buFont typeface="+mj-lt"/>
              <a:buAutoNum type="arabicPeriod"/>
            </a:pPr>
            <a:r>
              <a:rPr lang="en-US" dirty="0"/>
              <a:t>Exploratory Data Analysis (EDA): Exploring the data through descriptive statistics, data visualization, and summary metrics to gain initial insights.</a:t>
            </a:r>
          </a:p>
          <a:p>
            <a:pPr>
              <a:buFont typeface="+mj-lt"/>
              <a:buAutoNum type="arabicPeriod"/>
            </a:pPr>
            <a:r>
              <a:rPr lang="en-US" dirty="0"/>
              <a:t>Data Modeling: Applying statistical techniques, machine learning algorithms, or predictive models to analyze the data and derive meaningful conclusions.</a:t>
            </a:r>
          </a:p>
          <a:p>
            <a:pPr>
              <a:buFont typeface="+mj-lt"/>
              <a:buAutoNum type="arabicPeriod"/>
            </a:pPr>
            <a:r>
              <a:rPr lang="en-US" dirty="0"/>
              <a:t>Interpretation and Communication: Interpreting the results of the analysis and communicating insights effectively to stakeholders through reports, dashboards, or presentations.</a:t>
            </a:r>
          </a:p>
          <a:p>
            <a:pPr>
              <a:spcAft>
                <a:spcPts val="1006"/>
              </a:spcAft>
              <a:defRPr/>
            </a:pPr>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p:cNvSpPr>
            <a:spLocks noGrp="1"/>
          </p:cNvSpPr>
          <p:nvPr>
            <p:ph type="ftr" sz="quarter" idx="4"/>
          </p:nvPr>
        </p:nvSpPr>
        <p:spPr/>
        <p:txBody>
          <a:bodyPr/>
          <a:lstStyle/>
          <a:p>
            <a:pPr marL="626945" defTabSz="10216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3/15/2024 7:36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4</a:t>
            </a:fld>
            <a:endParaRPr lang="en-US">
              <a:solidFill>
                <a:prstClr val="black"/>
              </a:solidFill>
            </a:endParaRPr>
          </a:p>
        </p:txBody>
      </p:sp>
    </p:spTree>
    <p:extLst>
      <p:ext uri="{BB962C8B-B14F-4D97-AF65-F5344CB8AC3E}">
        <p14:creationId xmlns:p14="http://schemas.microsoft.com/office/powerpoint/2010/main" val="132647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Optimizing Performance:</a:t>
            </a:r>
            <a:r>
              <a:rPr lang="en-US" dirty="0"/>
              <a:t> Football analysis enables teams to evaluate player performance in granular detail. By analyzing statistics such as passing accuracy, shot accuracy, defensive actions, and physical metrics, coaches can identify areas for improvement and tailor training regimes to enhance individual player performance.</a:t>
            </a:r>
          </a:p>
          <a:p>
            <a:pPr>
              <a:buFont typeface="Arial" panose="020B0604020202020204" pitchFamily="34" charset="0"/>
              <a:buChar char="•"/>
            </a:pPr>
            <a:r>
              <a:rPr lang="en-US" b="1" dirty="0"/>
              <a:t>Strategic Decision-Making:</a:t>
            </a:r>
            <a:r>
              <a:rPr lang="en-US" dirty="0"/>
              <a:t> Analysis of team-level data, including possession statistics, passing patterns, formation effectiveness, and tactical trends, allows coaches to develop game plans that capitalize on their strengths while exploiting opponents' weaknesses. This strategic approach can significantly influence match outcomes by maximizing scoring opportunities and minimizing defensive vulnerabilities.</a:t>
            </a:r>
          </a:p>
          <a:p>
            <a:pPr>
              <a:buFont typeface="Arial" panose="020B0604020202020204" pitchFamily="34" charset="0"/>
              <a:buChar char="•"/>
            </a:pPr>
            <a:r>
              <a:rPr lang="en-US" b="1" dirty="0"/>
              <a:t>Talent Identification and Recruitment:</a:t>
            </a:r>
            <a:r>
              <a:rPr lang="en-US" dirty="0"/>
              <a:t> Football analysis plays a crucial role in talent identification and recruitment processes. By utilizing data-driven scouting techniques, clubs can identify promising players who possess the specific skills and attributes needed to complement their team's style of play. Advanced scouting analytics can also help clubs unearth undervalued talent and gain a competitive advantage in the transfer market.</a:t>
            </a:r>
          </a:p>
          <a:p>
            <a:pPr>
              <a:buFont typeface="Arial" panose="020B0604020202020204" pitchFamily="34" charset="0"/>
              <a:buChar char="•"/>
            </a:pPr>
            <a:r>
              <a:rPr lang="en-US" b="1" dirty="0"/>
              <a:t>Injury Prevention and Management:</a:t>
            </a:r>
            <a:r>
              <a:rPr lang="en-US" dirty="0"/>
              <a:t> Analyzing player workload, injury history, and physical performance metrics can aid in injury prevention and management. By monitoring players' physical condition through data analysis, clubs can implement tailored training programs and rotation strategies to minimize the risk of injuries and optimize player availability over the course of a season.</a:t>
            </a:r>
          </a:p>
          <a:p>
            <a:pPr>
              <a:buFont typeface="Arial" panose="020B0604020202020204" pitchFamily="34" charset="0"/>
              <a:buChar char="•"/>
            </a:pPr>
            <a:r>
              <a:rPr lang="en-US" b="1" dirty="0"/>
              <a:t>Fan Engagement and Performance Analysis:</a:t>
            </a:r>
            <a:r>
              <a:rPr lang="en-US" dirty="0"/>
              <a:t> Football analysis isn't limited to teams and coaching staff; it also enhances the experience for fans and analysts alike. Advanced statistics, visualizations, and insights generated through data analysis contribute to a deeper understanding of the game, sparking discussions and debates among fans and analysts. Additionally, performance analysis tools and platforms provide fans with access to real-time match data, player statistics, and tactical breakdowns, enriching their engagement with the sport.</a:t>
            </a:r>
          </a:p>
          <a:p>
            <a:pPr>
              <a:buFont typeface="Arial" panose="020B0604020202020204" pitchFamily="34" charset="0"/>
              <a:buChar char="•"/>
            </a:pPr>
            <a:r>
              <a:rPr lang="en-US" b="1" dirty="0"/>
              <a:t>Revenue Generation:</a:t>
            </a:r>
            <a:r>
              <a:rPr lang="en-US" dirty="0"/>
              <a:t> Football analysis can also have financial implications for clubs through revenue generation opportunities. Enhanced on-field performance resulting from data-driven decision-making can lead to increased ticket sales, merchandise purchases, sponsorships, and broadcasting rights deals. Additionally, clubs can monetize their data and analysis capabilities by offering consulting services, licensing proprietary analytics software, or participating in data-driven partnerships with external organizations.</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3/15/2024 6:14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2943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Steps in Data Analysis</a:t>
            </a:r>
          </a:p>
          <a:p>
            <a:pPr>
              <a:buFont typeface="+mj-lt"/>
              <a:buAutoNum type="arabicPeriod"/>
            </a:pPr>
            <a:r>
              <a:rPr lang="en-US" dirty="0"/>
              <a:t>Data Collection: Gathering relevant data from various sources, including databases, sensors, surveys, and digital platforms.</a:t>
            </a:r>
          </a:p>
          <a:p>
            <a:pPr>
              <a:buFont typeface="+mj-lt"/>
              <a:buAutoNum type="arabicPeriod"/>
            </a:pPr>
            <a:r>
              <a:rPr lang="en-US" dirty="0"/>
              <a:t>Data Cleaning: Preprocessing and cleansing the data to remove errors, duplicates, outliers, and inconsistencies.</a:t>
            </a:r>
          </a:p>
          <a:p>
            <a:pPr>
              <a:buFont typeface="+mj-lt"/>
              <a:buAutoNum type="arabicPeriod"/>
            </a:pPr>
            <a:r>
              <a:rPr lang="en-US" dirty="0"/>
              <a:t>Exploratory Data Analysis (EDA): Exploring the data through descriptive statistics, data visualization, and summary metrics to gain initial insights.</a:t>
            </a:r>
          </a:p>
          <a:p>
            <a:pPr>
              <a:buFont typeface="+mj-lt"/>
              <a:buAutoNum type="arabicPeriod"/>
            </a:pPr>
            <a:r>
              <a:rPr lang="en-US" dirty="0"/>
              <a:t>Data Modeling: Applying statistical techniques, machine learning algorithms, or predictive models to analyze the data and derive meaningful conclusions.</a:t>
            </a:r>
          </a:p>
          <a:p>
            <a:pPr>
              <a:buFont typeface="+mj-lt"/>
              <a:buAutoNum type="arabicPeriod"/>
            </a:pPr>
            <a:r>
              <a:rPr lang="en-US" dirty="0"/>
              <a:t>Interpretation and Communication: Interpreting the results of the analysis and communicating insights effectively to stakeholders through reports, dashboards, or presentations.</a:t>
            </a:r>
          </a:p>
          <a:p>
            <a:pPr>
              <a:spcAft>
                <a:spcPts val="1006"/>
              </a:spcAft>
              <a:defRPr/>
            </a:pPr>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p:cNvSpPr>
            <a:spLocks noGrp="1"/>
          </p:cNvSpPr>
          <p:nvPr>
            <p:ph type="ftr" sz="quarter" idx="4"/>
          </p:nvPr>
        </p:nvSpPr>
        <p:spPr/>
        <p:txBody>
          <a:bodyPr/>
          <a:lstStyle/>
          <a:p>
            <a:pPr marL="626945" defTabSz="10216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3/15/2024 7:38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7</a:t>
            </a:fld>
            <a:endParaRPr lang="en-US">
              <a:solidFill>
                <a:prstClr val="black"/>
              </a:solidFill>
            </a:endParaRPr>
          </a:p>
        </p:txBody>
      </p:sp>
    </p:spTree>
    <p:extLst>
      <p:ext uri="{BB962C8B-B14F-4D97-AF65-F5344CB8AC3E}">
        <p14:creationId xmlns:p14="http://schemas.microsoft.com/office/powerpoint/2010/main" val="118345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15000"/>
              </a:lnSpc>
              <a:spcBef>
                <a:spcPts val="0"/>
              </a:spcBef>
              <a:spcAft>
                <a:spcPts val="0"/>
              </a:spcAft>
              <a:buFont typeface="Arial" panose="020B0604020202020204" pitchFamily="34" charset="0"/>
              <a:buChar char="•"/>
            </a:pPr>
            <a:r>
              <a:rPr lang="en-US" dirty="0"/>
              <a:t>Sports analytics is a field that applies data analytics techniques to team or individual performance data. Then you can use the data to create a competitive advantage over an opponent. In addition to analyzing traditional box score statistics, there has been an explosion of data in recent years that sports teams can use to improve the performance of an individual athlete or an entire team. Examples of such data include player data collected from sensors and spatial data that captures player movement during a game. Traditional systems struggle to process and maintain these data sources because of the large volumes of data generated. These data sources also format data in several different ways and allow users to process data at different speeds, providing more challenges for traditional data processing solutions.</a:t>
            </a:r>
          </a:p>
          <a:p>
            <a:pPr marL="285750" marR="0" indent="-285750">
              <a:lnSpc>
                <a:spcPct val="115000"/>
              </a:lnSpc>
              <a:spcBef>
                <a:spcPts val="0"/>
              </a:spcBef>
              <a:spcAft>
                <a:spcPts val="0"/>
              </a:spcAft>
              <a:buFont typeface="Arial" panose="020B0604020202020204" pitchFamily="34" charset="0"/>
              <a:buChar char="•"/>
            </a:pPr>
            <a:r>
              <a:rPr lang="en-US" dirty="0"/>
              <a:t>Potential use cases</a:t>
            </a:r>
          </a:p>
          <a:p>
            <a:pPr marL="285750" marR="0" indent="-285750">
              <a:lnSpc>
                <a:spcPct val="115000"/>
              </a:lnSpc>
              <a:spcBef>
                <a:spcPts val="0"/>
              </a:spcBef>
              <a:spcAft>
                <a:spcPts val="0"/>
              </a:spcAft>
              <a:buFont typeface="Arial" panose="020B0604020202020204" pitchFamily="34" charset="0"/>
              <a:buChar char="•"/>
            </a:pPr>
            <a:endParaRPr lang="en-US" dirty="0"/>
          </a:p>
          <a:p>
            <a:pPr marL="285750" marR="0" indent="-285750">
              <a:lnSpc>
                <a:spcPct val="115000"/>
              </a:lnSpc>
              <a:spcBef>
                <a:spcPts val="0"/>
              </a:spcBef>
              <a:spcAft>
                <a:spcPts val="0"/>
              </a:spcAft>
              <a:buFont typeface="Arial" panose="020B0604020202020204" pitchFamily="34" charset="0"/>
              <a:buChar char="•"/>
            </a:pPr>
            <a:r>
              <a:rPr lang="en-US" dirty="0"/>
              <a:t>This solution is ideal for the sports industry, and applies to the following scenarios:</a:t>
            </a:r>
          </a:p>
          <a:p>
            <a:pPr marL="285750" marR="0" indent="-285750">
              <a:lnSpc>
                <a:spcPct val="115000"/>
              </a:lnSpc>
              <a:spcBef>
                <a:spcPts val="0"/>
              </a:spcBef>
              <a:spcAft>
                <a:spcPts val="0"/>
              </a:spcAft>
              <a:buFont typeface="Arial" panose="020B0604020202020204" pitchFamily="34" charset="0"/>
              <a:buChar char="•"/>
            </a:pPr>
            <a:endParaRPr lang="en-US" dirty="0"/>
          </a:p>
          <a:p>
            <a:pPr marL="285750" marR="0" indent="-285750">
              <a:lnSpc>
                <a:spcPct val="115000"/>
              </a:lnSpc>
              <a:spcBef>
                <a:spcPts val="0"/>
              </a:spcBef>
              <a:spcAft>
                <a:spcPts val="0"/>
              </a:spcAft>
              <a:buFont typeface="Arial" panose="020B0604020202020204" pitchFamily="34" charset="0"/>
              <a:buChar char="•"/>
            </a:pPr>
            <a:r>
              <a:rPr lang="en-US" dirty="0"/>
              <a:t>    Manage large volumes of data from several source systems in a centralized ecosystem.</a:t>
            </a:r>
          </a:p>
          <a:p>
            <a:pPr marL="285750" marR="0" indent="-285750">
              <a:lnSpc>
                <a:spcPct val="115000"/>
              </a:lnSpc>
              <a:spcBef>
                <a:spcPts val="0"/>
              </a:spcBef>
              <a:spcAft>
                <a:spcPts val="0"/>
              </a:spcAft>
              <a:buFont typeface="Arial" panose="020B0604020202020204" pitchFamily="34" charset="0"/>
              <a:buChar char="•"/>
            </a:pPr>
            <a:r>
              <a:rPr lang="en-US" dirty="0"/>
              <a:t>    Analyze player tracking and temporal data to gain insights into individual and team performance.</a:t>
            </a:r>
          </a:p>
          <a:p>
            <a:pPr marL="285750" marR="0" indent="-285750">
              <a:lnSpc>
                <a:spcPct val="115000"/>
              </a:lnSpc>
              <a:spcBef>
                <a:spcPts val="0"/>
              </a:spcBef>
              <a:spcAft>
                <a:spcPts val="0"/>
              </a:spcAft>
              <a:buFont typeface="Arial" panose="020B0604020202020204" pitchFamily="34" charset="0"/>
              <a:buChar char="•"/>
            </a:pPr>
            <a:r>
              <a:rPr lang="en-US" dirty="0"/>
              <a:t>    With consideration for spatial metrics, determine the best possible player positioning and strategies during gameplay.</a:t>
            </a:r>
          </a:p>
          <a:p>
            <a:pPr marL="285750" marR="0" indent="-285750">
              <a:lnSpc>
                <a:spcPct val="115000"/>
              </a:lnSpc>
              <a:spcBef>
                <a:spcPts val="0"/>
              </a:spcBef>
              <a:spcAft>
                <a:spcPts val="0"/>
              </a:spcAft>
              <a:buFont typeface="Arial" panose="020B0604020202020204" pitchFamily="34" charset="0"/>
              <a:buChar char="•"/>
            </a:pPr>
            <a:r>
              <a:rPr lang="en-US" dirty="0"/>
              <a:t>    Process and evaluate player performance data to optimize athlete training routines.</a:t>
            </a:r>
          </a:p>
          <a:p>
            <a:pPr marL="285750" marR="0" indent="-285750">
              <a:lnSpc>
                <a:spcPct val="115000"/>
              </a:lnSpc>
              <a:spcBef>
                <a:spcPts val="0"/>
              </a:spcBef>
              <a:spcAft>
                <a:spcPts val="0"/>
              </a:spcAft>
              <a:buFont typeface="Arial" panose="020B0604020202020204" pitchFamily="34" charset="0"/>
              <a:buChar char="•"/>
            </a:pPr>
            <a:r>
              <a:rPr lang="en-US" dirty="0"/>
              <a:t>    Analyze historical data to make well-informed personnel decisions during the draft or free agency.</a:t>
            </a:r>
          </a:p>
          <a:p>
            <a:pPr marL="285750" marR="0" indent="-285750">
              <a:lnSpc>
                <a:spcPct val="115000"/>
              </a:lnSpc>
              <a:spcBef>
                <a:spcPts val="0"/>
              </a:spcBef>
              <a:spcAft>
                <a:spcPts val="0"/>
              </a:spcAft>
              <a:buFont typeface="Arial" panose="020B0604020202020204" pitchFamily="34" charset="0"/>
              <a:buChar char="•"/>
            </a:pPr>
            <a:r>
              <a:rPr lang="en-US" dirty="0"/>
              <a:t>    Store and analyze real-time telemetry from Internet of Things (IoT) devices that are attached to equipment like bats, shoulder pads, and volleyballs.</a:t>
            </a:r>
          </a:p>
          <a:p>
            <a:pPr marL="285750" marR="0" indent="-285750">
              <a:lnSpc>
                <a:spcPct val="115000"/>
              </a:lnSpc>
              <a:spcBef>
                <a:spcPts val="0"/>
              </a:spcBef>
              <a:spcAft>
                <a:spcPts val="0"/>
              </a:spcAft>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2024-03-15 5:49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798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Components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Azure Data Lake Storage is a scalable and secure data lake for high-performance analytics workloads. You can use Data Lake Storage to manage petabytes of data with high throughput. It can accommodate multiple, heterogeneous sources and data that's in structured, semi-structured, or unstructured formats.</a:t>
            </a:r>
          </a:p>
          <a:p>
            <a:pPr marL="171450" indent="-171450">
              <a:buFont typeface="Arial" panose="020B0604020202020204" pitchFamily="34" charset="0"/>
              <a:buChar char="•"/>
            </a:pPr>
            <a:r>
              <a:rPr lang="en-US" dirty="0"/>
              <a:t>    Azure Databricks is a data analytics platform that uses Spark clusters. The clusters are optimized for the Azure platform.</a:t>
            </a:r>
          </a:p>
          <a:p>
            <a:pPr marL="171450" indent="-171450">
              <a:buFont typeface="Arial" panose="020B0604020202020204" pitchFamily="34" charset="0"/>
              <a:buChar char="•"/>
            </a:pPr>
            <a:r>
              <a:rPr lang="en-US" dirty="0"/>
              <a:t>    Azure Data Factory is a fully managed, scalable, and serverless data integration service. It provides a data integration and transformation layer that works with various data stores.</a:t>
            </a:r>
          </a:p>
          <a:p>
            <a:pPr marL="171450" indent="-171450">
              <a:buFont typeface="Arial" panose="020B0604020202020204" pitchFamily="34" charset="0"/>
              <a:buChar char="•"/>
            </a:pPr>
            <a:r>
              <a:rPr lang="en-US" dirty="0"/>
              <a:t>    Azure Machine Learning is a cloud service for accelerating and managing the machine learning project lifecycle. Machine learning professionals, data scientists, and engineers can use it in their day-to-day workflows to train, deploy models, and manage </a:t>
            </a:r>
            <a:r>
              <a:rPr lang="en-US" dirty="0" err="1"/>
              <a:t>MLOps</a:t>
            </a:r>
            <a:r>
              <a:rPr lang="en-US" dirty="0"/>
              <a:t>. You can create a model in Machine Learning or use a model built from an open-source platform like </a:t>
            </a:r>
            <a:r>
              <a:rPr lang="en-US" dirty="0" err="1"/>
              <a:t>PyTorch</a:t>
            </a:r>
            <a:r>
              <a:rPr lang="en-US" dirty="0"/>
              <a:t>, TensorFlow, or scikit-learn. </a:t>
            </a:r>
            <a:r>
              <a:rPr lang="en-US" dirty="0" err="1"/>
              <a:t>MLOps</a:t>
            </a:r>
            <a:r>
              <a:rPr lang="en-US" dirty="0"/>
              <a:t> tools help you monitor, retrain, and redeploy models.</a:t>
            </a:r>
          </a:p>
          <a:p>
            <a:pPr marL="171450" indent="-171450">
              <a:buFont typeface="Arial" panose="020B0604020202020204" pitchFamily="34" charset="0"/>
              <a:buChar char="•"/>
            </a:pPr>
            <a:r>
              <a:rPr lang="en-US" dirty="0"/>
              <a:t>    Azure Event Hubs is a big-data streaming platform and event ingestion service. It can receive and process millions of events per second. Data sent to an event hub can be transformed and stored by using any real-time analytics provider or batching/storage adapters.</a:t>
            </a:r>
          </a:p>
          <a:p>
            <a:pPr marL="171450" indent="-171450">
              <a:buFont typeface="Arial" panose="020B0604020202020204" pitchFamily="34" charset="0"/>
              <a:buChar char="•"/>
            </a:pPr>
            <a:r>
              <a:rPr lang="en-US" dirty="0"/>
              <a:t>    Azure SQL Database is a fully managed platform as a service (PaaS) database engine that handles most of the database management functions like upgrading, patching, backups, and monitoring without user involvement. SQL Database is always running on the latest stable version of the SQL Server database engine and patched OS with high availability.</a:t>
            </a:r>
          </a:p>
          <a:p>
            <a:pPr marL="171450" indent="-171450">
              <a:buFont typeface="Arial" panose="020B0604020202020204" pitchFamily="34" charset="0"/>
              <a:buChar char="•"/>
            </a:pPr>
            <a:r>
              <a:rPr lang="en-US" dirty="0"/>
              <a:t>    Power BI is a collection of software services, apps, and connectors that work together to turn your unrelated sources of data into coherent, visually immersive, and interactive insights.</a:t>
            </a:r>
          </a:p>
          <a:p>
            <a:pPr marL="171450" indent="-171450">
              <a:buFont typeface="Arial" panose="020B0604020202020204" pitchFamily="34" charset="0"/>
              <a:buChar char="•"/>
            </a:pPr>
            <a:r>
              <a:rPr lang="en-US" dirty="0"/>
              <a:t>    Power Apps is a suite of apps, services, connectors, and data platform that provides a rapid development environment to build custom apps for your business needs. By using Power Apps, you can quickly build custom business apps that connect to your data stored either in the underlying data platform or in various online and on-premises data sources like SharePoint, Microsoft 365, and Dynamics 365.</a:t>
            </a:r>
          </a:p>
          <a:p>
            <a:pPr marL="171450" indent="-171450">
              <a:buFont typeface="Arial" panose="020B0604020202020204" pitchFamily="34" charset="0"/>
              <a:buChar char="•"/>
            </a:pPr>
            <a:r>
              <a:rPr lang="en-US" dirty="0"/>
              <a:t>    Azure App Service is an HTTP-based service for hosting web applications, REST APIs, and mobile back ends. You can use it with your favorite languages, like .NET, .NET Core, and Java.</a:t>
            </a:r>
          </a:p>
          <a:p>
            <a:pPr marL="171450" indent="-171450">
              <a:buFont typeface="Arial" panose="020B0604020202020204" pitchFamily="34" charset="0"/>
              <a:buChar char="•"/>
            </a:pPr>
            <a:r>
              <a:rPr lang="en-US" dirty="0"/>
              <a:t>    Microsoft Defender for Cloud is a tool for security posture management and threat protection.</a:t>
            </a:r>
          </a:p>
          <a:p>
            <a:pPr marL="171450" indent="-171450">
              <a:buFont typeface="Arial" panose="020B0604020202020204" pitchFamily="34" charset="0"/>
              <a:buChar char="•"/>
            </a:pPr>
            <a:r>
              <a:rPr lang="en-US" dirty="0"/>
              <a:t>    Azure Cost Management and Billing helps you understand your Azure invoice, manage your billing account and subscriptions, monitor, control Azure spending, and optimize resource use.</a:t>
            </a:r>
          </a:p>
          <a:p>
            <a:pPr marL="171450" indent="-171450">
              <a:buFont typeface="Arial" panose="020B0604020202020204" pitchFamily="34" charset="0"/>
              <a:buChar char="•"/>
            </a:pPr>
            <a:r>
              <a:rPr lang="en-US" dirty="0"/>
              <a:t>    Azure Monitor delivers a comprehensive solution for collecting, analyzing, and acting on telemetry from your cloud and on-premises environments.</a:t>
            </a:r>
          </a:p>
          <a:p>
            <a:pPr marL="171450" indent="-171450">
              <a:buFont typeface="Arial" panose="020B0604020202020204" pitchFamily="34" charset="0"/>
              <a:buChar char="•"/>
            </a:pPr>
            <a:r>
              <a:rPr lang="en-US" dirty="0"/>
              <a:t>    Azure Key Vault is a cloud service for securely storing and accessing secrets.</a:t>
            </a:r>
          </a:p>
          <a:p>
            <a:pPr marL="171450" indent="-171450">
              <a:buFont typeface="Arial" panose="020B0604020202020204" pitchFamily="34" charset="0"/>
              <a:buChar char="•"/>
            </a:pPr>
            <a:r>
              <a:rPr lang="en-US" dirty="0"/>
              <a:t>    Microsoft </a:t>
            </a:r>
            <a:r>
              <a:rPr lang="en-US" dirty="0" err="1"/>
              <a:t>Entra</a:t>
            </a:r>
            <a:r>
              <a:rPr lang="en-US" dirty="0"/>
              <a:t> ID is an identity service that provides single sign-on, multifactor authentication, and conditional access to guard against most cybersecurity attacks.</a:t>
            </a:r>
          </a:p>
          <a:p>
            <a:pPr marL="171450" indent="-171450">
              <a:buFont typeface="Arial" panose="020B0604020202020204" pitchFamily="34" charset="0"/>
              <a:buChar char="•"/>
            </a:pPr>
            <a:r>
              <a:rPr lang="en-US" dirty="0"/>
              <a:t>    Azure DevOps provides developer services so that teams can plan work, collaborate on code development, and build and deploy applications. Azure DevOps supports a collaborative culture and set of processes that bring together developers, project managers, and contributors to develop software.</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3/15/2024 7:59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0038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Dataflow</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Data is ingested from source systems by using one of the following methods:</a:t>
            </a:r>
          </a:p>
          <a:p>
            <a:pPr marL="171450" indent="-171450">
              <a:buFont typeface="Arial" panose="020B0604020202020204" pitchFamily="34" charset="0"/>
              <a:buChar char="•"/>
            </a:pPr>
            <a:r>
              <a:rPr lang="en-US" dirty="0"/>
              <a:t>        Azure Data Factory ingests raw data from several data sources and stores it in Azure Data Lake Storage for downstream processing.</a:t>
            </a:r>
          </a:p>
          <a:p>
            <a:pPr marL="171450" indent="-171450">
              <a:buFont typeface="Arial" panose="020B0604020202020204" pitchFamily="34" charset="0"/>
              <a:buChar char="•"/>
            </a:pPr>
            <a:r>
              <a:rPr lang="en-US" dirty="0"/>
              <a:t>        Some raw data sources might be large and might not need the raw data to be stored in Data Lake Storage initially, like the spatial on-court/on-field data. In these cases, you can use Azure Databricks to ingest source data and immediately transform data so that it's cleansed, normalized, and saved to Data Lake Storage in an easy-to-digest format.</a:t>
            </a:r>
          </a:p>
          <a:p>
            <a:pPr marL="171450" indent="-171450">
              <a:buFont typeface="Arial" panose="020B0604020202020204" pitchFamily="34" charset="0"/>
              <a:buChar char="•"/>
            </a:pPr>
            <a:r>
              <a:rPr lang="en-US" dirty="0"/>
              <a:t>        Data that's generated by sensors in real-time is ingested as messages by Azure Event Hubs.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Azure Databricks transforms raw data so that it's cleansed of any errors and normalized. With the </a:t>
            </a:r>
            <a:r>
              <a:rPr lang="en-US" dirty="0" err="1"/>
              <a:t>cloudFiles</a:t>
            </a:r>
            <a:r>
              <a:rPr lang="en-US" dirty="0"/>
              <a:t> feature of Azure Databricks Auto Loader, raw files are automatically processed as they land in Data Lake Storage. The transformed data moves back into Data Lake Storage for further curating.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Azure Databricks applies business logic to the transformed data. Stream data is also combined with the transformed data during this process.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Azure Databricks processes stream data from Azure Event Hubs and combines it with static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The final processed data is written to Data Lake Storage in Delta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Transformed data that's used in the visualization layer, like Power BI, is written to an Azure SQL Database. This database becomes the data source for any reporting needs.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Curated data is visualized and manipulated through Power BI, Power Apps, or a custom web application that's hosted by an Azure App Service.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Azure Machine Learning builds and trains machine learning models by using data imported into Azure Machine Learning Datasets and external sources. The datasets and sources are directly linked to the Azure Machine Learning Workspace. You can control access and authentication for data and the Machine Learning workspace with Microsoft </a:t>
            </a:r>
            <a:r>
              <a:rPr lang="en-US" dirty="0" err="1"/>
              <a:t>Entra</a:t>
            </a:r>
            <a:r>
              <a:rPr lang="en-US" dirty="0"/>
              <a:t> ID and Azure Key Vault. Models can also be retrained as necessary in Machine Learning.</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As an alternative to storing model results in Data Lake Storage or SQL Database, you can deploy Machine Learning models to containers using Azure Kubernetes Services (AKS) as a web service and called via a REST API endpoint. The web service deploys by using an Azure App Service, and then you can send data to the REST API endpoint and receive the prediction returned by the model within the web application.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Throughout the process: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    Azure Monitor collects information on events and performance.</a:t>
            </a:r>
          </a:p>
          <a:p>
            <a:pPr marL="171450" indent="-171450">
              <a:buFont typeface="Arial" panose="020B0604020202020204" pitchFamily="34" charset="0"/>
              <a:buChar char="•"/>
            </a:pPr>
            <a:r>
              <a:rPr lang="en-US" dirty="0"/>
              <a:t>    Key Vault secures passwords, connection strings, and secrets.</a:t>
            </a:r>
          </a:p>
          <a:p>
            <a:pPr marL="171450" indent="-171450">
              <a:buFont typeface="Arial" panose="020B0604020202020204" pitchFamily="34" charset="0"/>
              <a:buChar char="•"/>
            </a:pPr>
            <a:r>
              <a:rPr lang="en-US" dirty="0"/>
              <a:t>    Azure DevOps manages code repositories and deployment pipelines.</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3/15/2024 8:00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2791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 AI," short for "Generative AI," refers to a type of artificial intelligence that can generate new content, such as images, text, or even music, based on patterns and examples it has learned from. It works by analyzing large datasets to understand the underlying structures and then using that knowledge to create new, original content that resembles the patterns it has learned. In simple terms, it's like having a creative assistant that can come up with new ideas or create new things by learning from existing examples.</a:t>
            </a:r>
          </a:p>
          <a:p>
            <a:endParaRPr lang="en-US" dirty="0"/>
          </a:p>
          <a:p>
            <a:r>
              <a:rPr lang="en-US" dirty="0"/>
              <a:t>Implementing Generative AI (Gen AI) with football data involves using machine learning algorithms to analyze vast amounts of football-related information, such as player statistics, match results, and gameplay footage. Here's a simplified explanation of how it could work:</a:t>
            </a:r>
          </a:p>
          <a:p>
            <a:pPr>
              <a:buFont typeface="+mj-lt"/>
              <a:buAutoNum type="arabicPeriod"/>
            </a:pPr>
            <a:r>
              <a:rPr lang="en-US" b="1" dirty="0"/>
              <a:t>Data Collection:</a:t>
            </a:r>
            <a:r>
              <a:rPr lang="en-US" dirty="0"/>
              <a:t> Gather a comprehensive dataset containing various types of football data, including player performance statistics, match outcomes, team strategies, and more.</a:t>
            </a:r>
          </a:p>
          <a:p>
            <a:pPr>
              <a:buFont typeface="+mj-lt"/>
              <a:buAutoNum type="arabicPeriod"/>
            </a:pPr>
            <a:r>
              <a:rPr lang="en-US" b="1" dirty="0"/>
              <a:t>Preprocessing:</a:t>
            </a:r>
            <a:r>
              <a:rPr lang="en-US" dirty="0"/>
              <a:t> Clean and organize the data to ensure consistency and remove any irrelevant or redundant information. This step may involve tasks like data normalization, feature extraction, and handling missing values.</a:t>
            </a:r>
          </a:p>
          <a:p>
            <a:pPr>
              <a:buFont typeface="+mj-lt"/>
              <a:buAutoNum type="arabicPeriod"/>
            </a:pPr>
            <a:r>
              <a:rPr lang="en-US" b="1" dirty="0"/>
              <a:t>Training the Model:</a:t>
            </a:r>
            <a:r>
              <a:rPr lang="en-US" dirty="0"/>
              <a:t> Use machine learning techniques, such as deep learning algorithms, to train a Generative AI model on the prepared dataset. The model learns the underlying patterns and relationships within the data to generate meaningful outputs.</a:t>
            </a:r>
          </a:p>
          <a:p>
            <a:pPr>
              <a:buFont typeface="+mj-lt"/>
              <a:buAutoNum type="arabicPeriod"/>
            </a:pPr>
            <a:r>
              <a:rPr lang="en-US" b="1" dirty="0"/>
              <a:t>Generating Insights:</a:t>
            </a:r>
            <a:r>
              <a:rPr lang="en-US" dirty="0"/>
              <a:t> Once the model is trained, it can be used to generate insights and predictions related to football. For example, it could predict player performance in future matches, suggest optimal team formations based on player attributes, or even create hypothetical scenarios for tactical analysis.</a:t>
            </a:r>
          </a:p>
          <a:p>
            <a:pPr>
              <a:buFont typeface="+mj-lt"/>
              <a:buAutoNum type="arabicPeriod"/>
            </a:pPr>
            <a:r>
              <a:rPr lang="en-US" b="1" dirty="0"/>
              <a:t>Validation and Refinement:</a:t>
            </a:r>
            <a:r>
              <a:rPr lang="en-US" dirty="0"/>
              <a:t> Validate the generated insights against real-world data to assess their accuracy and effectiveness. Continuously refine the model based on feedback and new data to improve its performance over time.</a:t>
            </a:r>
          </a:p>
          <a:p>
            <a:pPr>
              <a:buFont typeface="+mj-lt"/>
              <a:buAutoNum type="arabicPeriod"/>
            </a:pPr>
            <a:r>
              <a:rPr lang="en-US" b="1" dirty="0"/>
              <a:t>Deployment:</a:t>
            </a:r>
            <a:r>
              <a:rPr lang="en-US" dirty="0"/>
              <a:t> Deploy the trained Generative AI model in practical applications, such as sports analytics platforms or coaching tools, to assist football teams, coaches, and analysts in making informed decisions and gaining deeper insights into the game.</a:t>
            </a:r>
          </a:p>
          <a:p>
            <a:r>
              <a:rPr lang="en-US" dirty="0"/>
              <a:t>Overall, implementing Generative AI in football data analysis involves leveraging advanced machine learning techniques to extract valuable insights and enhance decision-making processes within the realm of football.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41431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864987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37420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4998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9701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773064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Tree>
    <p:extLst>
      <p:ext uri="{BB962C8B-B14F-4D97-AF65-F5344CB8AC3E}">
        <p14:creationId xmlns:p14="http://schemas.microsoft.com/office/powerpoint/2010/main" val="61998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881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5407263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4662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20000" y="2541600"/>
            <a:ext cx="10728325"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2"/>
            <a:ext cx="3095626" cy="720000"/>
          </a:xfrm>
          <a:prstGeom prst="rect">
            <a:avLst/>
          </a:prstGeom>
        </p:spPr>
        <p:txBody>
          <a:bodyPr/>
          <a:lstStyle/>
          <a:p>
            <a:fld id="{4DDCFF8A-AAF8-4A12-8A91-9CA0EAF6CBB9}" type="datetime2">
              <a:rPr lang="en-US" smtClean="0"/>
              <a:t>Friday, March 15, 2024</a:t>
            </a:fld>
            <a:endParaRPr lang="en-US"/>
          </a:p>
        </p:txBody>
      </p:sp>
      <p:sp>
        <p:nvSpPr>
          <p:cNvPr id="5" name="Footer Placeholder 4"/>
          <p:cNvSpPr>
            <a:spLocks noGrp="1"/>
          </p:cNvSpPr>
          <p:nvPr>
            <p:ph type="ftr" sz="quarter" idx="11"/>
          </p:nvPr>
        </p:nvSpPr>
        <p:spPr>
          <a:xfrm>
            <a:off x="4548188" y="6138002"/>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5" y="6138002"/>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736674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1961">
                <a:latin typeface="+mj-lt"/>
              </a:defRPr>
            </a:lvl1pPr>
          </a:lstStyle>
          <a:p>
            <a:pPr lvl="0"/>
            <a:r>
              <a:rPr lang="en-US"/>
              <a:t>Click to edit Master text styles</a:t>
            </a:r>
          </a:p>
        </p:txBody>
      </p:sp>
      <p:sp>
        <p:nvSpPr>
          <p:cNvPr id="5" name="Title 4">
            <a:extLst>
              <a:ext uri="{FF2B5EF4-FFF2-40B4-BE49-F238E27FC236}">
                <a16:creationId xmlns:a16="http://schemas.microsoft.com/office/drawing/2014/main" id="{53CDC6AC-8A67-9408-2214-BBCAC1D189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2508178"/>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80012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583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491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420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2459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711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928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8361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24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2363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65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59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7502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2881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4078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93972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6793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27104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49380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9708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405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60533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81989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5554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72934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28915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4778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65207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608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3114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22349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801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36415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289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71065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3951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743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239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50255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0930330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849901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0152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21674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9408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66269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2013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6669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6098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920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454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301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3566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19452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76385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5627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639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751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279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17685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7560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78979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3233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20744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466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8899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10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8946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429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317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3742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99176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516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0962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4921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38911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4829255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775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87098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799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14048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58605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27762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989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82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825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23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4998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9701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7730641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43056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85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881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5407263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20000" y="2541600"/>
            <a:ext cx="10728325"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31837" y="6138002"/>
            <a:ext cx="3095626" cy="720000"/>
          </a:xfrm>
          <a:prstGeom prst="rect">
            <a:avLst/>
          </a:prstGeom>
        </p:spPr>
        <p:txBody>
          <a:bodyPr/>
          <a:lstStyle/>
          <a:p>
            <a:fld id="{4DDCFF8A-AAF8-4A12-8A91-9CA0EAF6CBB9}" type="datetime2">
              <a:rPr lang="en-US" smtClean="0"/>
              <a:t>Friday, March 15, 2024</a:t>
            </a:fld>
            <a:endParaRPr lang="en-US"/>
          </a:p>
        </p:txBody>
      </p:sp>
      <p:sp>
        <p:nvSpPr>
          <p:cNvPr id="5" name="Footer Placeholder 4"/>
          <p:cNvSpPr>
            <a:spLocks noGrp="1"/>
          </p:cNvSpPr>
          <p:nvPr>
            <p:ph type="ftr" sz="quarter" idx="11"/>
          </p:nvPr>
        </p:nvSpPr>
        <p:spPr>
          <a:xfrm>
            <a:off x="4548188" y="6138002"/>
            <a:ext cx="5003800" cy="720000"/>
          </a:xfrm>
          <a:prstGeom prst="rect">
            <a:avLst/>
          </a:prstGeom>
        </p:spPr>
        <p:txBody>
          <a:bodyPr/>
          <a:lstStyle/>
          <a:p>
            <a:pPr algn="l"/>
            <a:r>
              <a:rPr lang="en-US"/>
              <a:t>Sample Footer Text</a:t>
            </a:r>
          </a:p>
        </p:txBody>
      </p:sp>
      <p:sp>
        <p:nvSpPr>
          <p:cNvPr id="6" name="Slide Number Placeholder 5"/>
          <p:cNvSpPr>
            <a:spLocks noGrp="1"/>
          </p:cNvSpPr>
          <p:nvPr>
            <p:ph type="sldNum" sz="quarter" idx="12"/>
          </p:nvPr>
        </p:nvSpPr>
        <p:spPr>
          <a:xfrm>
            <a:off x="10272715" y="6138002"/>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736674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9567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4207878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864987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279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317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14048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850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3112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3112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189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33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1776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37420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583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7502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5554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71065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2013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189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76385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5627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6394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7515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17685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7560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78979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3233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20744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466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33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8899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10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8946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429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3742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99176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516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0962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4921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38911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1776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4829255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775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87098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7990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58605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27762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1989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82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825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23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theme" Target="../theme/theme2.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image" Target="../media/image1.png"/><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image" Target="../media/image2.svg"/><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50" Type="http://schemas.openxmlformats.org/officeDocument/2006/relationships/image" Target="../media/image1.png"/><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theme" Target="../theme/theme3.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8" Type="http://schemas.openxmlformats.org/officeDocument/2006/relationships/slideLayout" Target="../slideLayouts/slideLayout116.xml"/><Relationship Id="rId51" Type="http://schemas.openxmlformats.org/officeDocument/2006/relationships/image" Target="../media/image2.svg"/><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7304207"/>
      </p:ext>
    </p:extLst>
  </p:cSld>
  <p:clrMap bg1="dk1" tx1="lt1" bg2="dk2" tx2="lt2" accent1="accent1" accent2="accent2" accent3="accent3" accent4="accent4" accent5="accent5" accent6="accent6" hlink="hlink" folHlink="folHlink"/>
  <p:sldLayoutIdLst>
    <p:sldLayoutId id="2147498721" r:id="rId1"/>
    <p:sldLayoutId id="2147498722" r:id="rId2"/>
    <p:sldLayoutId id="2147498723" r:id="rId3"/>
    <p:sldLayoutId id="2147498224" r:id="rId4"/>
    <p:sldLayoutId id="2147498223" r:id="rId5"/>
    <p:sldLayoutId id="2147498226" r:id="rId6"/>
    <p:sldLayoutId id="2147498727" r:id="rId7"/>
    <p:sldLayoutId id="2147498227" r:id="rId8"/>
    <p:sldLayoutId id="2147498222" r:id="rId9"/>
    <p:sldLayoutId id="2147498730" r:id="rId10"/>
    <p:sldLayoutId id="2147498229" r:id="rId11"/>
    <p:sldLayoutId id="2147498228" r:id="rId12"/>
    <p:sldLayoutId id="2147498221" r:id="rId13"/>
    <p:sldLayoutId id="2147498225" r:id="rId14"/>
    <p:sldLayoutId id="2147498735" r:id="rId15"/>
    <p:sldLayoutId id="2147498736" r:id="rId16"/>
    <p:sldLayoutId id="2147498737" r:id="rId17"/>
    <p:sldLayoutId id="2147498738" r:id="rId18"/>
    <p:sldLayoutId id="2147498739" r:id="rId19"/>
    <p:sldLayoutId id="2147498740" r:id="rId20"/>
    <p:sldLayoutId id="2147498741" r:id="rId21"/>
    <p:sldLayoutId id="2147498742" r:id="rId22"/>
    <p:sldLayoutId id="2147498743" r:id="rId23"/>
    <p:sldLayoutId id="2147498744" r:id="rId24"/>
    <p:sldLayoutId id="2147498745" r:id="rId25"/>
    <p:sldLayoutId id="2147498746" r:id="rId26"/>
    <p:sldLayoutId id="2147498747" r:id="rId27"/>
    <p:sldLayoutId id="2147498748" r:id="rId28"/>
    <p:sldLayoutId id="2147498749" r:id="rId29"/>
    <p:sldLayoutId id="2147498750" r:id="rId30"/>
    <p:sldLayoutId id="2147498751" r:id="rId31"/>
    <p:sldLayoutId id="2147498752" r:id="rId32"/>
    <p:sldLayoutId id="2147498753" r:id="rId33"/>
    <p:sldLayoutId id="2147498754" r:id="rId34"/>
    <p:sldLayoutId id="2147498220" r:id="rId35"/>
    <p:sldLayoutId id="2147498756" r:id="rId36"/>
    <p:sldLayoutId id="2147498757" r:id="rId37"/>
    <p:sldLayoutId id="2147498758" r:id="rId38"/>
    <p:sldLayoutId id="2147498759" r:id="rId39"/>
    <p:sldLayoutId id="2147498760" r:id="rId40"/>
    <p:sldLayoutId id="2147498761" r:id="rId41"/>
    <p:sldLayoutId id="2147498762" r:id="rId42"/>
    <p:sldLayoutId id="2147498763" r:id="rId43"/>
    <p:sldLayoutId id="2147498764" r:id="rId44"/>
    <p:sldLayoutId id="2147498765" r:id="rId45"/>
    <p:sldLayoutId id="2147498766" r:id="rId46"/>
    <p:sldLayoutId id="2147498767" r:id="rId47"/>
    <p:sldLayoutId id="2147498768" r:id="rId48"/>
    <p:sldLayoutId id="2147483709" r:id="rId49"/>
    <p:sldLayoutId id="2147498771" r:id="rId50"/>
    <p:sldLayoutId id="2147486693" r:id="rId51"/>
    <p:sldLayoutId id="2147500030" r:id="rId52"/>
    <p:sldLayoutId id="2147500084" r:id="rId53"/>
    <p:sldLayoutId id="2147500140"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7304207"/>
      </p:ext>
    </p:extLst>
  </p:cSld>
  <p:clrMap bg1="dk1" tx1="lt1" bg2="dk2" tx2="lt2" accent1="accent1" accent2="accent2" accent3="accent3" accent4="accent4" accent5="accent5" accent6="accent6" hlink="hlink" folHlink="folHlink"/>
  <p:sldLayoutIdLst>
    <p:sldLayoutId id="2147500086" r:id="rId1"/>
    <p:sldLayoutId id="2147500087" r:id="rId2"/>
    <p:sldLayoutId id="2147500088" r:id="rId3"/>
    <p:sldLayoutId id="2147500089" r:id="rId4"/>
    <p:sldLayoutId id="2147500090" r:id="rId5"/>
    <p:sldLayoutId id="2147500091" r:id="rId6"/>
    <p:sldLayoutId id="2147500092" r:id="rId7"/>
    <p:sldLayoutId id="2147500093" r:id="rId8"/>
    <p:sldLayoutId id="2147500094" r:id="rId9"/>
    <p:sldLayoutId id="2147500095" r:id="rId10"/>
    <p:sldLayoutId id="2147500096" r:id="rId11"/>
    <p:sldLayoutId id="2147500097" r:id="rId12"/>
    <p:sldLayoutId id="2147500098" r:id="rId13"/>
    <p:sldLayoutId id="2147500099" r:id="rId14"/>
    <p:sldLayoutId id="2147500100" r:id="rId15"/>
    <p:sldLayoutId id="2147500101" r:id="rId16"/>
    <p:sldLayoutId id="2147500102" r:id="rId17"/>
    <p:sldLayoutId id="2147500103" r:id="rId18"/>
    <p:sldLayoutId id="2147500104" r:id="rId19"/>
    <p:sldLayoutId id="2147500105" r:id="rId20"/>
    <p:sldLayoutId id="2147500106" r:id="rId21"/>
    <p:sldLayoutId id="2147500107" r:id="rId22"/>
    <p:sldLayoutId id="2147500108" r:id="rId23"/>
    <p:sldLayoutId id="2147500109" r:id="rId24"/>
    <p:sldLayoutId id="2147500110" r:id="rId25"/>
    <p:sldLayoutId id="2147500111" r:id="rId26"/>
    <p:sldLayoutId id="2147500112" r:id="rId27"/>
    <p:sldLayoutId id="2147500113" r:id="rId28"/>
    <p:sldLayoutId id="2147500114" r:id="rId29"/>
    <p:sldLayoutId id="2147500115" r:id="rId30"/>
    <p:sldLayoutId id="2147500116" r:id="rId31"/>
    <p:sldLayoutId id="2147500117" r:id="rId32"/>
    <p:sldLayoutId id="2147500118" r:id="rId33"/>
    <p:sldLayoutId id="2147500119" r:id="rId34"/>
    <p:sldLayoutId id="2147500120" r:id="rId35"/>
    <p:sldLayoutId id="2147500121" r:id="rId36"/>
    <p:sldLayoutId id="2147500122" r:id="rId37"/>
    <p:sldLayoutId id="2147500123" r:id="rId38"/>
    <p:sldLayoutId id="2147500124" r:id="rId39"/>
    <p:sldLayoutId id="2147500125" r:id="rId40"/>
    <p:sldLayoutId id="2147500126" r:id="rId41"/>
    <p:sldLayoutId id="2147500127" r:id="rId42"/>
    <p:sldLayoutId id="2147500128" r:id="rId43"/>
    <p:sldLayoutId id="2147500129" r:id="rId44"/>
    <p:sldLayoutId id="2147500130" r:id="rId45"/>
    <p:sldLayoutId id="2147500131" r:id="rId46"/>
    <p:sldLayoutId id="2147500132" r:id="rId47"/>
    <p:sldLayoutId id="2147500133" r:id="rId48"/>
    <p:sldLayoutId id="2147500134" r:id="rId49"/>
    <p:sldLayoutId id="2147500135" r:id="rId50"/>
    <p:sldLayoutId id="2147500136" r:id="rId51"/>
    <p:sldLayoutId id="2147500137" r:id="rId52"/>
    <p:sldLayoutId id="2147500138" r:id="rId53"/>
    <p:sldLayoutId id="2147500139"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314629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49.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5.xml"/><Relationship Id="rId1" Type="http://schemas.openxmlformats.org/officeDocument/2006/relationships/tags" Target="../tags/tag1.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5.xml"/><Relationship Id="rId1" Type="http://schemas.openxmlformats.org/officeDocument/2006/relationships/tags" Target="../tags/tag2.xml"/><Relationship Id="rId6" Type="http://schemas.openxmlformats.org/officeDocument/2006/relationships/image" Target="../media/image52.png"/><Relationship Id="rId5" Type="http://schemas.openxmlformats.org/officeDocument/2006/relationships/image" Target="../media/image50.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5.xml"/><Relationship Id="rId1" Type="http://schemas.openxmlformats.org/officeDocument/2006/relationships/tags" Target="../tags/tag3.xml"/><Relationship Id="rId6" Type="http://schemas.openxmlformats.org/officeDocument/2006/relationships/image" Target="../media/image53.png"/><Relationship Id="rId5" Type="http://schemas.openxmlformats.org/officeDocument/2006/relationships/image" Target="../media/image50.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5.xml"/><Relationship Id="rId1" Type="http://schemas.openxmlformats.org/officeDocument/2006/relationships/tags" Target="../tags/tag4.xml"/><Relationship Id="rId6" Type="http://schemas.openxmlformats.org/officeDocument/2006/relationships/image" Target="../media/image54.png"/><Relationship Id="rId5" Type="http://schemas.openxmlformats.org/officeDocument/2006/relationships/image" Target="../media/image50.emf"/><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5.xml"/><Relationship Id="rId1" Type="http://schemas.openxmlformats.org/officeDocument/2006/relationships/tags" Target="../tags/tag5.xml"/><Relationship Id="rId6" Type="http://schemas.openxmlformats.org/officeDocument/2006/relationships/image" Target="../media/image56.png"/><Relationship Id="rId5" Type="http://schemas.openxmlformats.org/officeDocument/2006/relationships/image" Target="../media/image50.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45.xml"/><Relationship Id="rId4" Type="http://schemas.openxmlformats.org/officeDocument/2006/relationships/image" Target="../media/image4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45.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5.xml"/><Relationship Id="rId5" Type="http://schemas.openxmlformats.org/officeDocument/2006/relationships/image" Target="../media/image37.png"/><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9A94-AA9F-FC5F-C44D-7D932ABF5889}"/>
              </a:ext>
            </a:extLst>
          </p:cNvPr>
          <p:cNvSpPr>
            <a:spLocks noGrp="1"/>
          </p:cNvSpPr>
          <p:nvPr>
            <p:ph type="title"/>
          </p:nvPr>
        </p:nvSpPr>
        <p:spPr>
          <a:xfrm>
            <a:off x="584200" y="2011208"/>
            <a:ext cx="6858322" cy="1846659"/>
          </a:xfrm>
        </p:spPr>
        <p:txBody>
          <a:bodyPr/>
          <a:lstStyle/>
          <a:p>
            <a:r>
              <a:rPr lang="en-US" sz="4000" dirty="0"/>
              <a:t>Football Insights: Building Analytics Solutions with Azure and OpenAI </a:t>
            </a:r>
            <a:endParaRPr lang="en-US" dirty="0"/>
          </a:p>
        </p:txBody>
      </p:sp>
      <p:sp>
        <p:nvSpPr>
          <p:cNvPr id="3" name="Text Placeholder 2">
            <a:extLst>
              <a:ext uri="{FF2B5EF4-FFF2-40B4-BE49-F238E27FC236}">
                <a16:creationId xmlns:a16="http://schemas.microsoft.com/office/drawing/2014/main" id="{2E5FBD48-477A-B6A7-CA9D-8567553ED008}"/>
              </a:ext>
            </a:extLst>
          </p:cNvPr>
          <p:cNvSpPr>
            <a:spLocks noGrp="1"/>
          </p:cNvSpPr>
          <p:nvPr>
            <p:ph type="body" sz="quarter" idx="12"/>
          </p:nvPr>
        </p:nvSpPr>
        <p:spPr>
          <a:xfrm>
            <a:off x="584200" y="4286491"/>
            <a:ext cx="9144000" cy="307777"/>
          </a:xfrm>
        </p:spPr>
        <p:txBody>
          <a:bodyPr/>
          <a:lstStyle/>
          <a:p>
            <a:r>
              <a:rPr lang="en-US" dirty="0"/>
              <a:t>Ashish Sharma</a:t>
            </a:r>
            <a:r>
              <a:rPr lang="en-US" sz="2000" dirty="0"/>
              <a:t>, </a:t>
            </a:r>
            <a:r>
              <a:rPr lang="en-US" dirty="0"/>
              <a:t>Microsoft Azure MVP</a:t>
            </a:r>
            <a:endParaRPr lang="en-US" sz="2000" dirty="0"/>
          </a:p>
        </p:txBody>
      </p:sp>
    </p:spTree>
    <p:extLst>
      <p:ext uri="{BB962C8B-B14F-4D97-AF65-F5344CB8AC3E}">
        <p14:creationId xmlns:p14="http://schemas.microsoft.com/office/powerpoint/2010/main" val="191284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95FFFC-7428-A6C7-0978-DD1A803C5DEE}"/>
              </a:ext>
            </a:extLst>
          </p:cNvPr>
          <p:cNvPicPr>
            <a:picLocks noChangeAspect="1"/>
          </p:cNvPicPr>
          <p:nvPr/>
        </p:nvPicPr>
        <p:blipFill>
          <a:blip r:embed="rId3"/>
          <a:stretch>
            <a:fillRect/>
          </a:stretch>
        </p:blipFill>
        <p:spPr>
          <a:xfrm>
            <a:off x="954742" y="0"/>
            <a:ext cx="10563344" cy="6858000"/>
          </a:xfrm>
          <a:prstGeom prst="rect">
            <a:avLst/>
          </a:prstGeom>
        </p:spPr>
      </p:pic>
    </p:spTree>
    <p:extLst>
      <p:ext uri="{BB962C8B-B14F-4D97-AF65-F5344CB8AC3E}">
        <p14:creationId xmlns:p14="http://schemas.microsoft.com/office/powerpoint/2010/main" val="367535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lnSpc>
                <a:spcPct val="90000"/>
              </a:lnSpc>
              <a:spcAft>
                <a:spcPct val="0"/>
              </a:spcAft>
              <a:defRPr/>
            </a:pPr>
            <a:r>
              <a:rPr lang="en-US" sz="6000" dirty="0">
                <a:solidFill>
                  <a:srgbClr val="FFFFFF"/>
                </a:solidFill>
                <a:cs typeface="Segoe UI"/>
              </a:rPr>
              <a:t>Football Insights using</a:t>
            </a:r>
            <a:br>
              <a:rPr lang="en-US" sz="6000" dirty="0">
                <a:solidFill>
                  <a:srgbClr val="FFFFFF"/>
                </a:solidFill>
                <a:cs typeface="Segoe UI"/>
              </a:rPr>
            </a:br>
            <a:r>
              <a:rPr lang="en-US" sz="6000" dirty="0">
                <a:solidFill>
                  <a:srgbClr val="FFFFFF"/>
                </a:solidFill>
                <a:cs typeface="Segoe UI"/>
              </a:rPr>
              <a:t>Gen AI solution</a:t>
            </a:r>
            <a:endParaRPr lang="en-US" sz="6000" dirty="0">
              <a:solidFill>
                <a:srgbClr val="FFFFFF"/>
              </a:solidFill>
            </a:endParaRP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lvl="0" algn="ctr">
              <a:spcBef>
                <a:spcPct val="0"/>
              </a:spcBef>
              <a:spcAft>
                <a:spcPct val="0"/>
              </a:spcAft>
              <a:defRPr/>
            </a:pPr>
            <a:r>
              <a:rPr lang="en-CA" sz="2400" dirty="0">
                <a:ln w="3175">
                  <a:noFill/>
                </a:ln>
                <a:gradFill>
                  <a:gsLst>
                    <a:gs pos="1124">
                      <a:srgbClr val="000000"/>
                    </a:gs>
                    <a:gs pos="17416">
                      <a:srgbClr val="000000"/>
                    </a:gs>
                  </a:gsLst>
                  <a:path path="circle">
                    <a:fillToRect l="100000" b="100000"/>
                  </a:path>
                </a:gradFill>
                <a:latin typeface="Segoe UI Semibold"/>
                <a:cs typeface="Segoe UI"/>
              </a:rPr>
              <a:t>Azure Open AI</a:t>
            </a:r>
            <a:endParaRPr lang="en-US" sz="2400" dirty="0"/>
          </a:p>
        </p:txBody>
      </p:sp>
    </p:spTree>
    <p:extLst>
      <p:ext uri="{BB962C8B-B14F-4D97-AF65-F5344CB8AC3E}">
        <p14:creationId xmlns:p14="http://schemas.microsoft.com/office/powerpoint/2010/main" val="367708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2.22222E-6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42" presetClass="path" presetSubtype="0" decel="100000" fill="hold" grpId="1" nodeType="withEffect">
                                  <p:stCondLst>
                                    <p:cond delay="100"/>
                                  </p:stCondLst>
                                  <p:childTnLst>
                                    <p:animMotion origin="layout" path="M 0 -1.85185E-6 L 0 0.03542 " pathEditMode="relative" rAng="0" ptsTypes="AA">
                                      <p:cBhvr>
                                        <p:cTn id="20"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C668858-6597-94C3-893F-D17600810285}"/>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ED8B3E1C-E3F3-BF3D-046B-62161A489AEA}"/>
              </a:ext>
              <a:ext uri="{C183D7F6-B498-43B3-948B-1728B52AA6E4}">
                <adec:decorative xmlns:adec="http://schemas.microsoft.com/office/drawing/2017/decorative" val="1"/>
              </a:ext>
            </a:extLst>
          </p:cNvPr>
          <p:cNvSpPr/>
          <p:nvPr/>
        </p:nvSpPr>
        <p:spPr bwMode="auto">
          <a:xfrm>
            <a:off x="3048"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32AE18EE-7A5C-6EA8-B0C8-6222B4FDA919}"/>
              </a:ext>
            </a:extLst>
          </p:cNvPr>
          <p:cNvSpPr txBox="1">
            <a:spLocks/>
          </p:cNvSpPr>
          <p:nvPr/>
        </p:nvSpPr>
        <p:spPr>
          <a:xfrm>
            <a:off x="115613" y="563078"/>
            <a:ext cx="11813627"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fontAlgn="base">
              <a:lnSpc>
                <a:spcPct val="90000"/>
              </a:lnSpc>
              <a:spcAft>
                <a:spcPct val="0"/>
              </a:spcAft>
              <a:defRPr/>
            </a:pPr>
            <a:r>
              <a:rPr lang="en-US" sz="4800" dirty="0">
                <a:solidFill>
                  <a:srgbClr val="FFFFFF"/>
                </a:solidFill>
                <a:cs typeface="Segoe UI"/>
              </a:rPr>
              <a:t>Football Insights using Azure Open AI</a:t>
            </a:r>
            <a:endParaRPr lang="en-US" sz="4800" dirty="0">
              <a:solidFill>
                <a:srgbClr val="FFFFFF"/>
              </a:solidFill>
            </a:endParaRPr>
          </a:p>
        </p:txBody>
      </p:sp>
      <p:pic>
        <p:nvPicPr>
          <p:cNvPr id="6" name="Picture 5">
            <a:extLst>
              <a:ext uri="{FF2B5EF4-FFF2-40B4-BE49-F238E27FC236}">
                <a16:creationId xmlns:a16="http://schemas.microsoft.com/office/drawing/2014/main" id="{A1CD1AA9-AABA-1D95-EBEE-F64EECA8C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850" y="1424641"/>
            <a:ext cx="9490299" cy="5070752"/>
          </a:xfrm>
          <a:prstGeom prst="rect">
            <a:avLst/>
          </a:prstGeom>
        </p:spPr>
      </p:pic>
    </p:spTree>
    <p:extLst>
      <p:ext uri="{BB962C8B-B14F-4D97-AF65-F5344CB8AC3E}">
        <p14:creationId xmlns:p14="http://schemas.microsoft.com/office/powerpoint/2010/main" val="43133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08333E-7 4.44444E-6 L -2.08333E-7 0.03541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4" descr="Dark Pattern: Waves">
            <a:extLst>
              <a:ext uri="{FF2B5EF4-FFF2-40B4-BE49-F238E27FC236}">
                <a16:creationId xmlns:a16="http://schemas.microsoft.com/office/drawing/2014/main" id="{754D8B7A-21E5-FFA3-33F7-12F906AEE9AF}"/>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ectangle: Top Corners Rounded 14" descr="Dark container front layer">
            <a:extLst>
              <a:ext uri="{FF2B5EF4-FFF2-40B4-BE49-F238E27FC236}">
                <a16:creationId xmlns:a16="http://schemas.microsoft.com/office/drawing/2014/main" id="{23B4C210-9EBA-4BF5-72FE-F8DD909BAA42}"/>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8" descr="Announcing&#10;">
            <a:extLst>
              <a:ext uri="{FF2B5EF4-FFF2-40B4-BE49-F238E27FC236}">
                <a16:creationId xmlns:a16="http://schemas.microsoft.com/office/drawing/2014/main" id="{A194F7A1-A7D7-764B-947A-8E3117AE2699}"/>
              </a:ext>
            </a:extLst>
          </p:cNvPr>
          <p:cNvSpPr/>
          <p:nvPr/>
        </p:nvSpPr>
        <p:spPr bwMode="auto">
          <a:xfrm>
            <a:off x="4865370" y="1135917"/>
            <a:ext cx="2461260"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1356719" y="2305356"/>
            <a:ext cx="9481610" cy="149579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fontAlgn="base">
              <a:lnSpc>
                <a:spcPct val="90000"/>
              </a:lnSpc>
              <a:spcBef>
                <a:spcPts val="1800"/>
              </a:spcBef>
              <a:spcAft>
                <a:spcPct val="0"/>
              </a:spcAft>
              <a:defRPr/>
            </a:pPr>
            <a:r>
              <a:rPr kumimoji="0" lang="en-US" sz="5400" b="0" i="0" u="none" strike="noStrike" kern="1200" cap="none" spc="-50" normalizeH="0" baseline="0" noProof="0">
                <a:ln w="3175">
                  <a:noFill/>
                </a:ln>
                <a:gradFill>
                  <a:gsLst>
                    <a:gs pos="12000">
                      <a:srgbClr val="FFFFFF"/>
                    </a:gs>
                    <a:gs pos="100000">
                      <a:srgbClr val="FFFFFF"/>
                    </a:gs>
                  </a:gsLst>
                  <a:lin ang="18900000" scaled="1"/>
                </a:gradFill>
                <a:effectLst/>
                <a:uLnTx/>
                <a:uFillTx/>
                <a:latin typeface="Segoe UI Semibold"/>
                <a:cs typeface="Segoe UI"/>
              </a:rPr>
              <a:t>Latest Azure</a:t>
            </a:r>
            <a:br>
              <a:rPr lang="en-US" sz="5400" b="0" i="0" u="none" strike="noStrike" kern="1200" cap="none" spc="-50" normalizeH="0" baseline="0" noProof="0">
                <a:ln w="3175">
                  <a:noFill/>
                </a:ln>
                <a:effectLst/>
                <a:uLnTx/>
                <a:uFillTx/>
                <a:latin typeface="Segoe UI Semibold"/>
                <a:cs typeface="Segoe UI"/>
              </a:rPr>
            </a:br>
            <a:r>
              <a:rPr kumimoji="0" lang="en-US" sz="5400" b="0" i="0" u="none" strike="noStrike" kern="1200" cap="none" spc="-50" normalizeH="0" baseline="0" noProof="0">
                <a:ln w="3175">
                  <a:noFill/>
                </a:ln>
                <a:gradFill>
                  <a:gsLst>
                    <a:gs pos="12000">
                      <a:srgbClr val="FFFFFF"/>
                    </a:gs>
                    <a:gs pos="100000">
                      <a:srgbClr val="FFFFFF"/>
                    </a:gs>
                  </a:gsLst>
                  <a:lin ang="18900000" scaled="1"/>
                </a:gradFill>
                <a:effectLst/>
                <a:uLnTx/>
                <a:uFillTx/>
                <a:latin typeface="Segoe UI Semibold"/>
                <a:cs typeface="Segoe UI"/>
              </a:rPr>
              <a:t>OpenAI </a:t>
            </a:r>
            <a:r>
              <a:rPr lang="en-US" sz="5400">
                <a:gradFill>
                  <a:gsLst>
                    <a:gs pos="12000">
                      <a:srgbClr val="FFFFFF"/>
                    </a:gs>
                    <a:gs pos="100000">
                      <a:srgbClr val="FFFFFF"/>
                    </a:gs>
                  </a:gsLst>
                  <a:lin ang="18900000" scaled="1"/>
                </a:gradFill>
                <a:latin typeface="Segoe UI Semibold"/>
                <a:cs typeface="Segoe UI"/>
              </a:rPr>
              <a:t>Service models</a:t>
            </a:r>
            <a:endParaRPr kumimoji="0" lang="en-US" sz="5400" b="0" i="0" u="none" strike="noStrike" kern="1200" cap="none" spc="-50" normalizeH="0" baseline="0" noProof="0">
              <a:ln w="3175">
                <a:noFill/>
              </a:ln>
              <a:gradFill>
                <a:gsLst>
                  <a:gs pos="12000">
                    <a:srgbClr val="FFFFFF"/>
                  </a:gs>
                  <a:gs pos="100000">
                    <a:srgbClr val="FFFFFF"/>
                  </a:gs>
                </a:gsLst>
                <a:lin ang="18900000" scaled="1"/>
              </a:gradFill>
              <a:effectLst/>
              <a:uLnTx/>
              <a:uFillTx/>
              <a:latin typeface="Segoe UI Semibold"/>
              <a:cs typeface="Segoe UI"/>
            </a:endParaRPr>
          </a:p>
        </p:txBody>
      </p:sp>
      <p:cxnSp>
        <p:nvCxnSpPr>
          <p:cNvPr id="9" name="Straight Connector 8">
            <a:extLst>
              <a:ext uri="{FF2B5EF4-FFF2-40B4-BE49-F238E27FC236}">
                <a16:creationId xmlns:a16="http://schemas.microsoft.com/office/drawing/2014/main" id="{4CAD6D8F-4AC0-B123-841A-27194F601725}"/>
              </a:ext>
              <a:ext uri="{C183D7F6-B498-43B3-948B-1728B52AA6E4}">
                <adec:decorative xmlns:adec="http://schemas.microsoft.com/office/drawing/2017/decorative" val="1"/>
              </a:ext>
            </a:extLst>
          </p:cNvPr>
          <p:cNvCxnSpPr>
            <a:cxnSpLocks/>
          </p:cNvCxnSpPr>
          <p:nvPr/>
        </p:nvCxnSpPr>
        <p:spPr>
          <a:xfrm>
            <a:off x="7579096" y="4445364"/>
            <a:ext cx="0" cy="755453"/>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Rounded Corners 36">
            <a:extLst>
              <a:ext uri="{FF2B5EF4-FFF2-40B4-BE49-F238E27FC236}">
                <a16:creationId xmlns:a16="http://schemas.microsoft.com/office/drawing/2014/main" id="{4A843ACD-69D7-FA67-1CFA-7154809DA618}"/>
              </a:ext>
            </a:extLst>
          </p:cNvPr>
          <p:cNvSpPr/>
          <p:nvPr/>
        </p:nvSpPr>
        <p:spPr>
          <a:xfrm>
            <a:off x="1944969" y="4181690"/>
            <a:ext cx="2454842" cy="734047"/>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spcBef>
                <a:spcPct val="0"/>
              </a:spcBef>
              <a:spcAft>
                <a:spcPts val="600"/>
              </a:spcAft>
              <a:buClrTx/>
              <a:buSzTx/>
              <a:buFontTx/>
              <a:buNone/>
              <a:tabLst/>
              <a:defRPr/>
            </a:pPr>
            <a:r>
              <a:rPr kumimoji="0" lang="en-GB" sz="16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spcBef>
                <a:spcPct val="0"/>
              </a:spcBef>
              <a:spcAft>
                <a:spcPts val="600"/>
              </a:spcAft>
              <a:buClrTx/>
              <a:buSzTx/>
              <a:buFontTx/>
              <a:buNone/>
              <a:tabLst/>
              <a:defRPr/>
            </a:pPr>
            <a:r>
              <a:rPr kumimoji="0" lang="en-GB" sz="24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Turbo</a:t>
            </a:r>
          </a:p>
        </p:txBody>
      </p:sp>
      <p:sp>
        <p:nvSpPr>
          <p:cNvPr id="4" name="Rectangle: Rounded Corners 36">
            <a:extLst>
              <a:ext uri="{FF2B5EF4-FFF2-40B4-BE49-F238E27FC236}">
                <a16:creationId xmlns:a16="http://schemas.microsoft.com/office/drawing/2014/main" id="{9F518AFC-6B2F-63AC-1818-30A558AD544F}"/>
              </a:ext>
            </a:extLst>
          </p:cNvPr>
          <p:cNvSpPr/>
          <p:nvPr/>
        </p:nvSpPr>
        <p:spPr>
          <a:xfrm>
            <a:off x="7943536" y="4181690"/>
            <a:ext cx="1651878"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spcBef>
                <a:spcPct val="0"/>
              </a:spcBef>
              <a:spcAft>
                <a:spcPts val="600"/>
              </a:spcAft>
              <a:buClrTx/>
              <a:buSzTx/>
              <a:buFontTx/>
              <a:buNone/>
              <a:tabLst/>
              <a:defRPr/>
            </a:pPr>
            <a:r>
              <a:rPr kumimoji="0" lang="en-GB" sz="16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auto" latinLnBrk="0" hangingPunct="1">
              <a:spcBef>
                <a:spcPct val="0"/>
              </a:spcBef>
              <a:spcAft>
                <a:spcPts val="600"/>
              </a:spcAft>
              <a:buClrTx/>
              <a:buSzTx/>
              <a:buFontTx/>
              <a:buNone/>
              <a:tabLst/>
              <a:defRPr/>
            </a:pPr>
            <a:r>
              <a:rPr kumimoji="0" lang="en-GB" sz="24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Segoe UI Semibold"/>
              </a:rPr>
              <a:t>DALL·E-3</a:t>
            </a:r>
            <a:endParaRPr kumimoji="0" lang="en-GB"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Rounded Corners 36">
            <a:extLst>
              <a:ext uri="{FF2B5EF4-FFF2-40B4-BE49-F238E27FC236}">
                <a16:creationId xmlns:a16="http://schemas.microsoft.com/office/drawing/2014/main" id="{AEE0D077-7B11-12AF-262E-6950CADF624E}"/>
              </a:ext>
            </a:extLst>
          </p:cNvPr>
          <p:cNvSpPr/>
          <p:nvPr/>
        </p:nvSpPr>
        <p:spPr>
          <a:xfrm>
            <a:off x="9344318"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p>
        </p:txBody>
      </p:sp>
      <p:sp>
        <p:nvSpPr>
          <p:cNvPr id="19" name="Rectangle: Rounded Corners 36">
            <a:extLst>
              <a:ext uri="{FF2B5EF4-FFF2-40B4-BE49-F238E27FC236}">
                <a16:creationId xmlns:a16="http://schemas.microsoft.com/office/drawing/2014/main" id="{2834D116-E145-C104-2A6D-54F7B356894A}"/>
              </a:ext>
              <a:ext uri="{C183D7F6-B498-43B3-948B-1728B52AA6E4}">
                <adec:decorative xmlns:adec="http://schemas.microsoft.com/office/drawing/2017/decorative" val="1"/>
              </a:ext>
            </a:extLst>
          </p:cNvPr>
          <p:cNvSpPr/>
          <p:nvPr/>
        </p:nvSpPr>
        <p:spPr>
          <a:xfrm>
            <a:off x="692358" y="7157192"/>
            <a:ext cx="10810332" cy="1743626"/>
          </a:xfrm>
          <a:prstGeom prst="roundRect">
            <a:avLst>
              <a:gd name="adj" fmla="val 7178"/>
            </a:avLst>
          </a:prstGeom>
          <a:noFill/>
          <a:ln w="19050">
            <a:gradFill flip="none" rotWithShape="1">
              <a:gsLst>
                <a:gs pos="0">
                  <a:srgbClr val="3A4953"/>
                </a:gs>
                <a:gs pos="100000">
                  <a:srgbClr val="3A4953"/>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GB" sz="2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11" name="Rectangle: Rounded Corners 36">
            <a:extLst>
              <a:ext uri="{FF2B5EF4-FFF2-40B4-BE49-F238E27FC236}">
                <a16:creationId xmlns:a16="http://schemas.microsoft.com/office/drawing/2014/main" id="{20E1E7C5-B0CA-B199-BCC2-DA325A002E9F}"/>
              </a:ext>
            </a:extLst>
          </p:cNvPr>
          <p:cNvSpPr/>
          <p:nvPr/>
        </p:nvSpPr>
        <p:spPr>
          <a:xfrm>
            <a:off x="4764249" y="4181690"/>
            <a:ext cx="2691890"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spcBef>
                <a:spcPct val="0"/>
              </a:spcBef>
              <a:spcAft>
                <a:spcPts val="600"/>
              </a:spcAft>
              <a:buClrTx/>
              <a:buSzTx/>
              <a:buFontTx/>
              <a:buNone/>
              <a:tabLst/>
              <a:defRPr/>
            </a:pPr>
            <a:r>
              <a:rPr kumimoji="0" lang="en-GB" sz="16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spcBef>
                <a:spcPct val="0"/>
              </a:spcBef>
              <a:spcAft>
                <a:spcPts val="600"/>
              </a:spcAft>
              <a:buClrTx/>
              <a:buSzTx/>
              <a:buFontTx/>
              <a:buNone/>
              <a:tabLst/>
              <a:defRPr/>
            </a:pPr>
            <a:r>
              <a:rPr kumimoji="0" lang="en-GB" sz="24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Turbo with Vision</a:t>
            </a:r>
          </a:p>
        </p:txBody>
      </p:sp>
      <p:sp>
        <p:nvSpPr>
          <p:cNvPr id="16" name="Rectangle: Rounded Corners 36">
            <a:extLst>
              <a:ext uri="{FF2B5EF4-FFF2-40B4-BE49-F238E27FC236}">
                <a16:creationId xmlns:a16="http://schemas.microsoft.com/office/drawing/2014/main" id="{2EC0A86B-A071-592C-93D6-D71FBB0340A8}"/>
              </a:ext>
            </a:extLst>
          </p:cNvPr>
          <p:cNvSpPr/>
          <p:nvPr/>
        </p:nvSpPr>
        <p:spPr>
          <a:xfrm>
            <a:off x="7456139"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Assistants API</a:t>
            </a:r>
          </a:p>
        </p:txBody>
      </p:sp>
      <p:cxnSp>
        <p:nvCxnSpPr>
          <p:cNvPr id="7" name="Straight Connector 6">
            <a:extLst>
              <a:ext uri="{FF2B5EF4-FFF2-40B4-BE49-F238E27FC236}">
                <a16:creationId xmlns:a16="http://schemas.microsoft.com/office/drawing/2014/main" id="{C3004893-88C2-184A-93C3-4E9A5DC44F0B}"/>
              </a:ext>
              <a:ext uri="{C183D7F6-B498-43B3-948B-1728B52AA6E4}">
                <adec:decorative xmlns:adec="http://schemas.microsoft.com/office/drawing/2017/decorative" val="1"/>
              </a:ext>
            </a:extLst>
          </p:cNvPr>
          <p:cNvCxnSpPr>
            <a:cxnSpLocks/>
          </p:cNvCxnSpPr>
          <p:nvPr/>
        </p:nvCxnSpPr>
        <p:spPr>
          <a:xfrm>
            <a:off x="4641292" y="4445364"/>
            <a:ext cx="0" cy="755453"/>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8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2.08333E-7 1.11111E-6 L -2.08333E-7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4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42" presetClass="path" presetSubtype="0" decel="100000" fill="hold" grpId="1" nodeType="withEffect">
                                  <p:stCondLst>
                                    <p:cond delay="400"/>
                                  </p:stCondLst>
                                  <p:childTnLst>
                                    <p:animMotion origin="layout" path="M 0 0.04491 L 0 -1.85185E-6 " pathEditMode="relative" rAng="0" ptsTypes="AA">
                                      <p:cBhvr>
                                        <p:cTn id="25" dur="600" fill="hold"/>
                                        <p:tgtEl>
                                          <p:spTgt spid="11"/>
                                        </p:tgtEl>
                                        <p:attrNameLst>
                                          <p:attrName>ppt_x</p:attrName>
                                          <p:attrName>ppt_y</p:attrName>
                                        </p:attrNameLst>
                                      </p:cBhvr>
                                      <p:rCtr x="0" y="-2245"/>
                                    </p:animMotion>
                                  </p:childTnLst>
                                </p:cTn>
                              </p:par>
                              <p:par>
                                <p:cTn id="26" presetID="10" presetClass="entr" presetSubtype="0" fill="hold" grpId="0" nodeType="withEffect">
                                  <p:stCondLst>
                                    <p:cond delay="4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100000" fill="hold" grpId="1" nodeType="withEffect">
                                  <p:stCondLst>
                                    <p:cond delay="400"/>
                                  </p:stCondLst>
                                  <p:childTnLst>
                                    <p:animMotion origin="layout" path="M 0.02553 -2.96296E-6 L -4.16667E-6 -2.96296E-6 " pathEditMode="relative" rAng="0" ptsTypes="AA">
                                      <p:cBhvr>
                                        <p:cTn id="30" dur="600" fill="hold"/>
                                        <p:tgtEl>
                                          <p:spTgt spid="12"/>
                                        </p:tgtEl>
                                        <p:attrNameLst>
                                          <p:attrName>ppt_x</p:attrName>
                                          <p:attrName>ppt_y</p:attrName>
                                        </p:attrNameLst>
                                      </p:cBhvr>
                                      <p:rCtr x="-1276" y="0"/>
                                    </p:animMotion>
                                  </p:childTnLst>
                                </p:cTn>
                              </p:par>
                              <p:par>
                                <p:cTn id="31" presetID="10" presetClass="entr" presetSubtype="0" fill="hold" grpId="0" nodeType="withEffect">
                                  <p:stCondLst>
                                    <p:cond delay="4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42" presetClass="path" presetSubtype="0" decel="100000" fill="hold" grpId="1" nodeType="withEffect">
                                  <p:stCondLst>
                                    <p:cond delay="400"/>
                                  </p:stCondLst>
                                  <p:childTnLst>
                                    <p:animMotion origin="layout" path="M -0.03034 -2.96296E-6 L 2.91667E-6 -2.96296E-6 " pathEditMode="relative" rAng="0" ptsTypes="AA">
                                      <p:cBhvr>
                                        <p:cTn id="35" dur="600" fill="hold"/>
                                        <p:tgtEl>
                                          <p:spTgt spid="4"/>
                                        </p:tgtEl>
                                        <p:attrNameLst>
                                          <p:attrName>ppt_x</p:attrName>
                                          <p:attrName>ppt_y</p:attrName>
                                        </p:attrNameLst>
                                      </p:cBhvr>
                                      <p:rCtr x="1510" y="0"/>
                                    </p:animMotion>
                                  </p:childTnLst>
                                </p:cTn>
                              </p:par>
                              <p:par>
                                <p:cTn id="36" presetID="22" presetClass="entr" presetSubtype="1"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1000"/>
                                        <p:tgtEl>
                                          <p:spTgt spid="20"/>
                                        </p:tgtEl>
                                      </p:cBhvr>
                                    </p:animEffect>
                                  </p:childTnLst>
                                </p:cTn>
                              </p:par>
                              <p:par>
                                <p:cTn id="39" presetID="22" presetClass="entr" presetSubtype="1" fill="hold" grpId="0" nodeType="withEffect">
                                  <p:stCondLst>
                                    <p:cond delay="100"/>
                                  </p:stCondLst>
                                  <p:childTnLst>
                                    <p:set>
                                      <p:cBhvr>
                                        <p:cTn id="40" dur="1" fill="hold">
                                          <p:stCondLst>
                                            <p:cond delay="0"/>
                                          </p:stCondLst>
                                        </p:cTn>
                                        <p:tgtEl>
                                          <p:spTgt spid="21"/>
                                        </p:tgtEl>
                                        <p:attrNameLst>
                                          <p:attrName>style.visibility</p:attrName>
                                        </p:attrNameLst>
                                      </p:cBhvr>
                                      <p:to>
                                        <p:strVal val="visible"/>
                                      </p:to>
                                    </p:set>
                                    <p:animEffect transition="in" filter="wipe(up)">
                                      <p:cBhvr>
                                        <p:cTn id="41"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2" grpId="1" animBg="1"/>
      <p:bldP spid="10" grpId="0"/>
      <p:bldP spid="10" grpId="1"/>
      <p:bldP spid="12" grpId="0"/>
      <p:bldP spid="12" grpId="1"/>
      <p:bldP spid="4" grpId="0"/>
      <p:bldP spid="4" grpId="1"/>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 - https://</a:t>
            </a:r>
            <a:r>
              <a:rPr kumimoji="0" lang="en-US" sz="1800" b="1" i="0" u="none" strike="noStrike" kern="1200" cap="none" spc="0" normalizeH="0" baseline="0" noProof="0" dirty="0" err="1">
                <a:ln>
                  <a:noFill/>
                </a:ln>
                <a:gradFill>
                  <a:gsLst>
                    <a:gs pos="0">
                      <a:srgbClr val="0078D3"/>
                    </a:gs>
                    <a:gs pos="100000">
                      <a:srgbClr val="0091E5"/>
                    </a:gs>
                  </a:gsLst>
                  <a:lin ang="2700000" scaled="1"/>
                </a:gradFill>
                <a:effectLst/>
                <a:uLnTx/>
                <a:uFillTx/>
                <a:latin typeface="Segoe UI Semibold"/>
                <a:ea typeface="+mn-ea"/>
                <a:cs typeface="Segoe UI"/>
              </a:rPr>
              <a:t>ai.azure.com</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descr="A screenshot of a computer&#10;&#10;Description automatically generated">
            <a:extLst>
              <a:ext uri="{FF2B5EF4-FFF2-40B4-BE49-F238E27FC236}">
                <a16:creationId xmlns:a16="http://schemas.microsoft.com/office/drawing/2014/main" id="{CF72E452-1817-BDC5-F752-AE4DEFBD0F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6933" y="1329832"/>
            <a:ext cx="9940884" cy="5528168"/>
          </a:xfrm>
          <a:prstGeom prst="rect">
            <a:avLst/>
          </a:prstGeom>
        </p:spPr>
      </p:pic>
    </p:spTree>
    <p:extLst>
      <p:ext uri="{BB962C8B-B14F-4D97-AF65-F5344CB8AC3E}">
        <p14:creationId xmlns:p14="http://schemas.microsoft.com/office/powerpoint/2010/main" val="271260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descr="A screenshot of a chat&#10;&#10;Description automatically generated">
            <a:extLst>
              <a:ext uri="{FF2B5EF4-FFF2-40B4-BE49-F238E27FC236}">
                <a16:creationId xmlns:a16="http://schemas.microsoft.com/office/drawing/2014/main" id="{D2EAA295-98F9-57CE-621A-A0C7D335E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3260" y="0"/>
            <a:ext cx="3884414" cy="6858000"/>
          </a:xfrm>
          <a:prstGeom prst="rect">
            <a:avLst/>
          </a:prstGeom>
        </p:spPr>
      </p:pic>
    </p:spTree>
    <p:extLst>
      <p:ext uri="{BB962C8B-B14F-4D97-AF65-F5344CB8AC3E}">
        <p14:creationId xmlns:p14="http://schemas.microsoft.com/office/powerpoint/2010/main" val="39292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Exploring the Models</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AA3624B9-D6B7-4F56-23DB-F030A074B7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406" y="1678455"/>
            <a:ext cx="9521127" cy="5179545"/>
          </a:xfrm>
          <a:prstGeom prst="rect">
            <a:avLst/>
          </a:prstGeom>
        </p:spPr>
      </p:pic>
    </p:spTree>
    <p:extLst>
      <p:ext uri="{BB962C8B-B14F-4D97-AF65-F5344CB8AC3E}">
        <p14:creationId xmlns:p14="http://schemas.microsoft.com/office/powerpoint/2010/main" val="39088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Comparing Models </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20584" y="849398"/>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0078D3"/>
                    </a:gs>
                    <a:gs pos="100000">
                      <a:srgbClr val="0091E5"/>
                    </a:gs>
                  </a:gsLst>
                  <a:lin ang="2700000" scaled="1"/>
                </a:gradFill>
                <a:effectLst/>
                <a:uLnTx/>
                <a:uFillTx/>
                <a:latin typeface="Segoe UI Semibold"/>
                <a:ea typeface="+mn-ea"/>
                <a:cs typeface="Segoe UI"/>
              </a:rPr>
              <a:t>Azure AI Studio</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 name="Picture 4" descr="A screenshot of a computer&#10;&#10;Description automatically generated">
            <a:extLst>
              <a:ext uri="{FF2B5EF4-FFF2-40B4-BE49-F238E27FC236}">
                <a16:creationId xmlns:a16="http://schemas.microsoft.com/office/drawing/2014/main" id="{CBB6F387-0559-3D03-7D19-C655531F2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869" y="0"/>
            <a:ext cx="7158131" cy="6858000"/>
          </a:xfrm>
          <a:prstGeom prst="rect">
            <a:avLst/>
          </a:prstGeom>
        </p:spPr>
      </p:pic>
    </p:spTree>
    <p:extLst>
      <p:ext uri="{BB962C8B-B14F-4D97-AF65-F5344CB8AC3E}">
        <p14:creationId xmlns:p14="http://schemas.microsoft.com/office/powerpoint/2010/main" val="330627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263976" y="2225088"/>
            <a:ext cx="5297531" cy="562741"/>
          </a:xfrm>
          <a:prstGeom prst="rect">
            <a:avLst/>
          </a:prstGeom>
        </p:spPr>
        <p:txBody>
          <a:bodyPr vert="horz" wrap="square" lIns="0" tIns="8659" rIns="0" bIns="0" numCol="1" rtlCol="0" anchor="t">
            <a:spAutoFit/>
          </a:bodyPr>
          <a:lstStyle/>
          <a:p>
            <a:pPr marL="0" marR="0" lvl="0" indent="0" algn="ctr" defTabSz="635759" rtl="0" eaLnBrk="1" fontAlgn="base" latinLnBrk="0" hangingPunct="1">
              <a:lnSpc>
                <a:spcPct val="100000"/>
              </a:lnSpc>
              <a:spcBef>
                <a:spcPct val="0"/>
              </a:spcBef>
              <a:spcAft>
                <a:spcPts val="818"/>
              </a:spcAft>
              <a:buClrTx/>
              <a:buSzTx/>
              <a:buFontTx/>
              <a:buNone/>
              <a:tabLst/>
              <a:defRPr/>
            </a:pPr>
            <a:endParaRPr kumimoji="0" lang="en-US" sz="3600" b="0" i="0" u="none" strike="noStrike" kern="0" cap="none" spc="0" normalizeH="0" baseline="0" noProof="0" dirty="0">
              <a:ln>
                <a:noFill/>
              </a:ln>
              <a:solidFill>
                <a:srgbClr val="000000"/>
              </a:solidFill>
              <a:effectLst/>
              <a:uLnTx/>
              <a:uFillTx/>
              <a:latin typeface="Segoe UI Semibold"/>
              <a:ea typeface="Segoe UI" pitchFamily="34" charset="0"/>
              <a:cs typeface="Segoe UI"/>
            </a:endParaRP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692707" y="186974"/>
            <a:ext cx="11017250" cy="1661993"/>
          </a:xfrm>
          <a:prstGeom prst="rect">
            <a:avLst/>
          </a:prstGeom>
        </p:spPr>
        <p:txBody>
          <a:bodyPr/>
          <a:lstStyle/>
          <a:p>
            <a:br>
              <a:rPr lang="en-US" dirty="0">
                <a:gradFill flip="none" rotWithShape="1">
                  <a:gsLst>
                    <a:gs pos="0">
                      <a:schemeClr val="accent2"/>
                    </a:gs>
                    <a:gs pos="100000">
                      <a:schemeClr val="accent4"/>
                    </a:gs>
                  </a:gsLst>
                  <a:path path="circle">
                    <a:fillToRect l="50000" t="130000" r="50000" b="-30000"/>
                  </a:path>
                  <a:tileRect/>
                </a:gradFill>
              </a:rPr>
            </a:br>
            <a:r>
              <a:rPr lang="en-US" dirty="0">
                <a:gradFill flip="none" rotWithShape="1">
                  <a:gsLst>
                    <a:gs pos="0">
                      <a:schemeClr val="accent2"/>
                    </a:gs>
                    <a:gs pos="100000">
                      <a:schemeClr val="accent4"/>
                    </a:gs>
                  </a:gsLst>
                  <a:path path="circle">
                    <a:fillToRect l="50000" t="130000" r="50000" b="-30000"/>
                  </a:path>
                  <a:tileRect/>
                </a:gradFill>
              </a:rPr>
              <a:t>Adding a Data Source </a:t>
            </a:r>
            <a:br>
              <a:rPr lang="en-US" dirty="0">
                <a:gradFill flip="none" rotWithShape="1">
                  <a:gsLst>
                    <a:gs pos="0">
                      <a:schemeClr val="accent2"/>
                    </a:gs>
                    <a:gs pos="100000">
                      <a:schemeClr val="accent4"/>
                    </a:gs>
                  </a:gsLst>
                  <a:path path="circle">
                    <a:fillToRect l="50000" t="130000" r="50000" b="-30000"/>
                  </a:path>
                  <a:tileRect/>
                </a:gradFill>
              </a:rPr>
            </a:br>
            <a:endParaRPr lang="en-US" dirty="0">
              <a:gradFill flip="none" rotWithShape="1">
                <a:gsLst>
                  <a:gs pos="0">
                    <a:schemeClr val="accent2"/>
                  </a:gs>
                  <a:gs pos="100000">
                    <a:schemeClr val="accent4"/>
                  </a:gs>
                </a:gsLst>
                <a:path path="circle">
                  <a:fillToRect l="50000" t="130000" r="50000" b="-30000"/>
                </a:path>
                <a:tileRect/>
              </a:gradFill>
            </a:endParaRPr>
          </a:p>
        </p:txBody>
      </p:sp>
      <p:sp>
        <p:nvSpPr>
          <p:cNvPr id="4" name="TextBox 3">
            <a:extLst>
              <a:ext uri="{FF2B5EF4-FFF2-40B4-BE49-F238E27FC236}">
                <a16:creationId xmlns:a16="http://schemas.microsoft.com/office/drawing/2014/main" id="{696B7FF2-0812-B3AD-E865-43FE2946E7DF}"/>
              </a:ext>
            </a:extLst>
          </p:cNvPr>
          <p:cNvSpPr txBox="1"/>
          <p:nvPr/>
        </p:nvSpPr>
        <p:spPr>
          <a:xfrm>
            <a:off x="1602909" y="1369519"/>
            <a:ext cx="6790266" cy="369332"/>
          </a:xfrm>
          <a:prstGeom prst="rect">
            <a:avLst/>
          </a:prstGeom>
          <a:noFill/>
        </p:spPr>
        <p:txBody>
          <a:bodyPr wrap="square">
            <a:spAutoFit/>
          </a:bodyPr>
          <a:lstStyle/>
          <a:p>
            <a:pPr marL="0" indent="0">
              <a:buNone/>
            </a:pPr>
            <a:r>
              <a:rPr lang="en-US" dirty="0">
                <a:solidFill>
                  <a:schemeClr val="accent1"/>
                </a:solidFill>
              </a:rPr>
              <a:t>Chat With Your Data </a:t>
            </a:r>
          </a:p>
        </p:txBody>
      </p:sp>
      <p:pic>
        <p:nvPicPr>
          <p:cNvPr id="6" name="Picture 5" descr="A screenshot of a computer&#10;&#10;Description automatically generated">
            <a:extLst>
              <a:ext uri="{FF2B5EF4-FFF2-40B4-BE49-F238E27FC236}">
                <a16:creationId xmlns:a16="http://schemas.microsoft.com/office/drawing/2014/main" id="{AAE81F75-5728-69F4-590D-22956AB0D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172" y="2288486"/>
            <a:ext cx="8767227" cy="4422948"/>
          </a:xfrm>
          <a:prstGeom prst="rect">
            <a:avLst/>
          </a:prstGeom>
        </p:spPr>
      </p:pic>
    </p:spTree>
    <p:extLst>
      <p:ext uri="{BB962C8B-B14F-4D97-AF65-F5344CB8AC3E}">
        <p14:creationId xmlns:p14="http://schemas.microsoft.com/office/powerpoint/2010/main" val="4797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dirty="0">
                <a:gradFill>
                  <a:gsLst>
                    <a:gs pos="0">
                      <a:schemeClr val="accent1"/>
                    </a:gs>
                    <a:gs pos="100000">
                      <a:schemeClr val="accent4"/>
                    </a:gs>
                  </a:gsLst>
                  <a:lin ang="1380000" scaled="0"/>
                </a:gradFill>
              </a:rPr>
              <a:t>Improving Results </a:t>
            </a:r>
          </a:p>
        </p:txBody>
      </p:sp>
      <p:pic>
        <p:nvPicPr>
          <p:cNvPr id="4" name="Picture 3" descr="A diagram of a model&#10;&#10;Description automatically generated with medium confidence">
            <a:extLst>
              <a:ext uri="{FF2B5EF4-FFF2-40B4-BE49-F238E27FC236}">
                <a16:creationId xmlns:a16="http://schemas.microsoft.com/office/drawing/2014/main" id="{D88D7BC4-618E-3755-31A0-184B52D29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8107" y="1211299"/>
            <a:ext cx="9714539" cy="4940300"/>
          </a:xfrm>
          <a:prstGeom prst="rect">
            <a:avLst/>
          </a:prstGeom>
        </p:spPr>
      </p:pic>
    </p:spTree>
    <p:extLst>
      <p:ext uri="{BB962C8B-B14F-4D97-AF65-F5344CB8AC3E}">
        <p14:creationId xmlns:p14="http://schemas.microsoft.com/office/powerpoint/2010/main" val="249498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2FFA7E46-7100-A589-2C2C-71F6F6C903AA}"/>
              </a:ext>
            </a:extLst>
          </p:cNvPr>
          <p:cNvSpPr txBox="1">
            <a:spLocks/>
          </p:cNvSpPr>
          <p:nvPr/>
        </p:nvSpPr>
        <p:spPr>
          <a:xfrm>
            <a:off x="516968" y="1973554"/>
            <a:ext cx="9144000" cy="10746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MY" sz="7200" dirty="0">
                <a:gradFill flip="none" rotWithShape="1">
                  <a:gsLst>
                    <a:gs pos="0">
                      <a:schemeClr val="accent1"/>
                    </a:gs>
                    <a:gs pos="100000">
                      <a:schemeClr val="accent4"/>
                    </a:gs>
                  </a:gsLst>
                  <a:lin ang="0" scaled="1"/>
                  <a:tileRect/>
                </a:gradFill>
              </a:rPr>
              <a:t>Who am I? </a:t>
            </a:r>
          </a:p>
        </p:txBody>
      </p:sp>
      <p:sp>
        <p:nvSpPr>
          <p:cNvPr id="5" name="Text Placeholder 3">
            <a:extLst>
              <a:ext uri="{FF2B5EF4-FFF2-40B4-BE49-F238E27FC236}">
                <a16:creationId xmlns:a16="http://schemas.microsoft.com/office/drawing/2014/main" id="{0BB5199E-B1C4-6DB0-B956-2D33C627FD03}"/>
              </a:ext>
            </a:extLst>
          </p:cNvPr>
          <p:cNvSpPr txBox="1">
            <a:spLocks/>
          </p:cNvSpPr>
          <p:nvPr/>
        </p:nvSpPr>
        <p:spPr>
          <a:xfrm>
            <a:off x="938972" y="3545541"/>
            <a:ext cx="9144000" cy="6778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bg2"/>
                </a:solidFill>
              </a:rPr>
              <a:t>Introduction to myself!</a:t>
            </a:r>
          </a:p>
        </p:txBody>
      </p:sp>
      <p:pic>
        <p:nvPicPr>
          <p:cNvPr id="6" name="Picture 5">
            <a:extLst>
              <a:ext uri="{FF2B5EF4-FFF2-40B4-BE49-F238E27FC236}">
                <a16:creationId xmlns:a16="http://schemas.microsoft.com/office/drawing/2014/main" id="{73B8469A-502E-69A8-3307-04FE5D561B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2432" y="988468"/>
            <a:ext cx="3798686" cy="37986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7164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A418-5067-376F-C510-295C05204683}"/>
              </a:ext>
            </a:extLst>
          </p:cNvPr>
          <p:cNvSpPr>
            <a:spLocks noGrp="1"/>
          </p:cNvSpPr>
          <p:nvPr>
            <p:ph type="title"/>
          </p:nvPr>
        </p:nvSpPr>
        <p:spPr>
          <a:xfrm>
            <a:off x="588264" y="3152001"/>
            <a:ext cx="4127692" cy="553998"/>
          </a:xfrm>
        </p:spPr>
        <p:txBody>
          <a:bodyPr/>
          <a:lstStyle/>
          <a:p>
            <a:r>
              <a:rPr lang="en-US" dirty="0">
                <a:cs typeface="Segoe UI"/>
              </a:rPr>
              <a:t>Use Cases</a:t>
            </a:r>
            <a:endParaRPr lang="en-US" dirty="0"/>
          </a:p>
        </p:txBody>
      </p:sp>
    </p:spTree>
    <p:extLst>
      <p:ext uri="{BB962C8B-B14F-4D97-AF65-F5344CB8AC3E}">
        <p14:creationId xmlns:p14="http://schemas.microsoft.com/office/powerpoint/2010/main" val="28955026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79" y="2654637"/>
            <a:ext cx="9735073"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MY" sz="6000" b="1" dirty="0"/>
              <a:t>Player Performance Analysis</a:t>
            </a: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1569"/>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lvl="0" algn="ctr">
              <a:spcBef>
                <a:spcPct val="0"/>
              </a:spcBef>
              <a:spcAft>
                <a:spcPct val="0"/>
              </a:spcAft>
              <a:defRPr/>
            </a:pPr>
            <a:r>
              <a:rPr lang="en-CA" sz="2400" dirty="0">
                <a:ln w="3175">
                  <a:noFill/>
                </a:ln>
                <a:gradFill>
                  <a:gsLst>
                    <a:gs pos="1124">
                      <a:srgbClr val="000000"/>
                    </a:gs>
                    <a:gs pos="17416">
                      <a:srgbClr val="000000"/>
                    </a:gs>
                  </a:gsLst>
                  <a:path path="circle">
                    <a:fillToRect l="100000" b="100000"/>
                  </a:path>
                </a:gradFill>
                <a:latin typeface="Segoe UI Semibold"/>
                <a:cs typeface="Segoe UI"/>
              </a:rPr>
              <a:t>Use Case 1</a:t>
            </a:r>
            <a:endParaRPr lang="en-US" sz="2400" dirty="0"/>
          </a:p>
        </p:txBody>
      </p:sp>
      <p:sp>
        <p:nvSpPr>
          <p:cNvPr id="4" name="Title 1">
            <a:extLst>
              <a:ext uri="{FF2B5EF4-FFF2-40B4-BE49-F238E27FC236}">
                <a16:creationId xmlns:a16="http://schemas.microsoft.com/office/drawing/2014/main" id="{24AD4DC2-F167-5C8E-8888-7B1136898614}"/>
              </a:ext>
            </a:extLst>
          </p:cNvPr>
          <p:cNvSpPr txBox="1">
            <a:spLocks/>
          </p:cNvSpPr>
          <p:nvPr/>
        </p:nvSpPr>
        <p:spPr>
          <a:xfrm>
            <a:off x="658906" y="4294653"/>
            <a:ext cx="10865223" cy="13849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000" dirty="0"/>
              <a:t>Generate detailed player profiles, performance evaluations, and comparisons. Provide insights into areas for improvement, potential playing positions, and tactical suitability.</a:t>
            </a:r>
            <a:endParaRPr lang="en-MY" sz="3000" b="1" dirty="0"/>
          </a:p>
        </p:txBody>
      </p:sp>
    </p:spTree>
    <p:extLst>
      <p:ext uri="{BB962C8B-B14F-4D97-AF65-F5344CB8AC3E}">
        <p14:creationId xmlns:p14="http://schemas.microsoft.com/office/powerpoint/2010/main" val="122027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7.40741E-7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42" presetClass="path" presetSubtype="0" decel="100000" fill="hold" grpId="1" nodeType="withEffect">
                                  <p:stCondLst>
                                    <p:cond delay="100"/>
                                  </p:stCondLst>
                                  <p:childTnLst>
                                    <p:animMotion origin="layout" path="M 6.25E-7 1.85185E-6 L 6.25E-7 0.03541 " pathEditMode="relative" rAng="0" ptsTypes="AA">
                                      <p:cBhvr>
                                        <p:cTn id="20" dur="700" spd="-100000" fill="hold"/>
                                        <p:tgtEl>
                                          <p:spTgt spid="11"/>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42" presetClass="path" presetSubtype="0" decel="100000" fill="hold" grpId="1" nodeType="withEffect">
                                  <p:stCondLst>
                                    <p:cond delay="100"/>
                                  </p:stCondLst>
                                  <p:childTnLst>
                                    <p:animMotion origin="layout" path="M 6.25E-7 -3.33333E-6 L 6.25E-7 0.03542 " pathEditMode="relative" rAng="0" ptsTypes="AA">
                                      <p:cBhvr>
                                        <p:cTn id="25"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053353" y="2259512"/>
            <a:ext cx="10085294"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6000" b="1" dirty="0"/>
              <a:t>Tactical Analysis and Strategy Planning</a:t>
            </a: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lvl="0" algn="ctr">
              <a:spcBef>
                <a:spcPct val="0"/>
              </a:spcBef>
              <a:spcAft>
                <a:spcPct val="0"/>
              </a:spcAft>
              <a:defRPr/>
            </a:pPr>
            <a:r>
              <a:rPr lang="en-CA" sz="2400" dirty="0">
                <a:ln w="3175">
                  <a:noFill/>
                </a:ln>
                <a:gradFill>
                  <a:gsLst>
                    <a:gs pos="1124">
                      <a:srgbClr val="000000"/>
                    </a:gs>
                    <a:gs pos="17416">
                      <a:srgbClr val="000000"/>
                    </a:gs>
                  </a:gsLst>
                  <a:path path="circle">
                    <a:fillToRect l="100000" b="100000"/>
                  </a:path>
                </a:gradFill>
                <a:latin typeface="Segoe UI Semibold"/>
                <a:cs typeface="Segoe UI"/>
              </a:rPr>
              <a:t>Use Case 2</a:t>
            </a:r>
            <a:endParaRPr lang="en-US" sz="2400" dirty="0"/>
          </a:p>
        </p:txBody>
      </p:sp>
      <p:sp>
        <p:nvSpPr>
          <p:cNvPr id="4" name="Title 1">
            <a:extLst>
              <a:ext uri="{FF2B5EF4-FFF2-40B4-BE49-F238E27FC236}">
                <a16:creationId xmlns:a16="http://schemas.microsoft.com/office/drawing/2014/main" id="{1BB9516E-6895-85AD-F7B4-E47F598C590F}"/>
              </a:ext>
            </a:extLst>
          </p:cNvPr>
          <p:cNvSpPr txBox="1">
            <a:spLocks/>
          </p:cNvSpPr>
          <p:nvPr/>
        </p:nvSpPr>
        <p:spPr>
          <a:xfrm>
            <a:off x="663388" y="4406942"/>
            <a:ext cx="11129683"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t>Analyze opponent teams' formations, pressing patterns, transition play, and set-piece strategies. Generate insights into potential vulnerabilities and areas to exploit during matches.</a:t>
            </a:r>
            <a:endParaRPr lang="en-MY" sz="3000" b="1" dirty="0"/>
          </a:p>
        </p:txBody>
      </p:sp>
    </p:spTree>
    <p:extLst>
      <p:ext uri="{BB962C8B-B14F-4D97-AF65-F5344CB8AC3E}">
        <p14:creationId xmlns:p14="http://schemas.microsoft.com/office/powerpoint/2010/main" val="258925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2.22222E-6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42" presetClass="path" presetSubtype="0" decel="100000" fill="hold" grpId="1" nodeType="withEffect">
                                  <p:stCondLst>
                                    <p:cond delay="100"/>
                                  </p:stCondLst>
                                  <p:childTnLst>
                                    <p:animMotion origin="layout" path="M 0 -3.7037E-7 L 0 0.03542 " pathEditMode="relative" rAng="0" ptsTypes="AA">
                                      <p:cBhvr>
                                        <p:cTn id="20" dur="700" spd="-100000" fill="hold"/>
                                        <p:tgtEl>
                                          <p:spTgt spid="11"/>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42" presetClass="path" presetSubtype="0" decel="100000" fill="hold" grpId="1" nodeType="withEffect">
                                  <p:stCondLst>
                                    <p:cond delay="100"/>
                                  </p:stCondLst>
                                  <p:childTnLst>
                                    <p:animMotion origin="layout" path="M 2.70833E-6 -1.48148E-6 L 2.70833E-6 0.03542 " pathEditMode="relative" rAng="0" ptsTypes="AA">
                                      <p:cBhvr>
                                        <p:cTn id="25"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MY" sz="6000" b="1" dirty="0"/>
              <a:t>Transfer Market Analysis</a:t>
            </a: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lvl="0" algn="ctr">
              <a:spcBef>
                <a:spcPct val="0"/>
              </a:spcBef>
              <a:spcAft>
                <a:spcPct val="0"/>
              </a:spcAft>
              <a:defRPr/>
            </a:pPr>
            <a:r>
              <a:rPr lang="en-CA" sz="2400" dirty="0">
                <a:ln w="3175">
                  <a:noFill/>
                </a:ln>
                <a:gradFill>
                  <a:gsLst>
                    <a:gs pos="1124">
                      <a:srgbClr val="000000"/>
                    </a:gs>
                    <a:gs pos="17416">
                      <a:srgbClr val="000000"/>
                    </a:gs>
                  </a:gsLst>
                  <a:path path="circle">
                    <a:fillToRect l="100000" b="100000"/>
                  </a:path>
                </a:gradFill>
                <a:latin typeface="Segoe UI Semibold"/>
                <a:cs typeface="Segoe UI"/>
              </a:rPr>
              <a:t>Use Case 3</a:t>
            </a:r>
            <a:endParaRPr lang="en-US" sz="2400" dirty="0"/>
          </a:p>
        </p:txBody>
      </p:sp>
      <p:sp>
        <p:nvSpPr>
          <p:cNvPr id="4" name="Title 1">
            <a:extLst>
              <a:ext uri="{FF2B5EF4-FFF2-40B4-BE49-F238E27FC236}">
                <a16:creationId xmlns:a16="http://schemas.microsoft.com/office/drawing/2014/main" id="{4CCBECBC-8AAF-7957-69F8-7D5AF2A4E9D5}"/>
              </a:ext>
            </a:extLst>
          </p:cNvPr>
          <p:cNvSpPr txBox="1">
            <a:spLocks/>
          </p:cNvSpPr>
          <p:nvPr/>
        </p:nvSpPr>
        <p:spPr>
          <a:xfrm>
            <a:off x="363071" y="4436427"/>
            <a:ext cx="11672047"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t>Provide assessments of player market value, potential transfer destinations, and optimal transfer strategies for clubs and agents.</a:t>
            </a:r>
            <a:endParaRPr lang="en-MY" sz="3000" b="1" dirty="0"/>
          </a:p>
        </p:txBody>
      </p:sp>
    </p:spTree>
    <p:extLst>
      <p:ext uri="{BB962C8B-B14F-4D97-AF65-F5344CB8AC3E}">
        <p14:creationId xmlns:p14="http://schemas.microsoft.com/office/powerpoint/2010/main" val="356157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2.22222E-6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42" presetClass="path" presetSubtype="0" decel="100000" fill="hold" grpId="1" nodeType="withEffect">
                                  <p:stCondLst>
                                    <p:cond delay="100"/>
                                  </p:stCondLst>
                                  <p:childTnLst>
                                    <p:animMotion origin="layout" path="M 0 1.85185E-6 L 0 0.03541 " pathEditMode="relative" rAng="0" ptsTypes="AA">
                                      <p:cBhvr>
                                        <p:cTn id="20" dur="700" spd="-100000" fill="hold"/>
                                        <p:tgtEl>
                                          <p:spTgt spid="11"/>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42" presetClass="path" presetSubtype="0" decel="100000" fill="hold" grpId="1" nodeType="withEffect">
                                  <p:stCondLst>
                                    <p:cond delay="100"/>
                                  </p:stCondLst>
                                  <p:childTnLst>
                                    <p:animMotion origin="layout" path="M -3.54167E-6 1.11022E-16 L -3.54167E-6 0.03542 " pathEditMode="relative" rAng="0" ptsTypes="AA">
                                      <p:cBhvr>
                                        <p:cTn id="25"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MY" sz="6000" b="1" dirty="0"/>
              <a:t>Injury Risk Assessment</a:t>
            </a: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lvl="0" algn="ctr">
              <a:spcBef>
                <a:spcPct val="0"/>
              </a:spcBef>
              <a:spcAft>
                <a:spcPct val="0"/>
              </a:spcAft>
              <a:defRPr/>
            </a:pPr>
            <a:r>
              <a:rPr lang="en-CA" sz="2400" dirty="0">
                <a:ln w="3175">
                  <a:noFill/>
                </a:ln>
                <a:gradFill>
                  <a:gsLst>
                    <a:gs pos="1124">
                      <a:srgbClr val="000000"/>
                    </a:gs>
                    <a:gs pos="17416">
                      <a:srgbClr val="000000"/>
                    </a:gs>
                  </a:gsLst>
                  <a:path path="circle">
                    <a:fillToRect l="100000" b="100000"/>
                  </a:path>
                </a:gradFill>
                <a:latin typeface="Segoe UI Semibold"/>
                <a:cs typeface="Segoe UI"/>
              </a:rPr>
              <a:t>Use Case 4</a:t>
            </a:r>
            <a:endParaRPr lang="en-US" sz="2400" dirty="0"/>
          </a:p>
        </p:txBody>
      </p:sp>
      <p:sp>
        <p:nvSpPr>
          <p:cNvPr id="4" name="Title 1">
            <a:extLst>
              <a:ext uri="{FF2B5EF4-FFF2-40B4-BE49-F238E27FC236}">
                <a16:creationId xmlns:a16="http://schemas.microsoft.com/office/drawing/2014/main" id="{B86F402E-246D-5BC1-7958-244265DB2554}"/>
              </a:ext>
            </a:extLst>
          </p:cNvPr>
          <p:cNvSpPr txBox="1">
            <a:spLocks/>
          </p:cNvSpPr>
          <p:nvPr/>
        </p:nvSpPr>
        <p:spPr>
          <a:xfrm>
            <a:off x="363071" y="4436427"/>
            <a:ext cx="11672047"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t>Predict injury risks for individual players, identify factors contributing to injury susceptibility, and recommend interventions to mitigate risks.</a:t>
            </a:r>
            <a:endParaRPr lang="en-MY" sz="3000" b="1" dirty="0"/>
          </a:p>
        </p:txBody>
      </p:sp>
    </p:spTree>
    <p:extLst>
      <p:ext uri="{BB962C8B-B14F-4D97-AF65-F5344CB8AC3E}">
        <p14:creationId xmlns:p14="http://schemas.microsoft.com/office/powerpoint/2010/main" val="131609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2.22222E-6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42" presetClass="path" presetSubtype="0" decel="100000" fill="hold" grpId="1" nodeType="withEffect">
                                  <p:stCondLst>
                                    <p:cond delay="100"/>
                                  </p:stCondLst>
                                  <p:childTnLst>
                                    <p:animMotion origin="layout" path="M 0 1.85185E-6 L 0 0.03541 " pathEditMode="relative" rAng="0" ptsTypes="AA">
                                      <p:cBhvr>
                                        <p:cTn id="20" dur="700" spd="-100000" fill="hold"/>
                                        <p:tgtEl>
                                          <p:spTgt spid="11"/>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42" presetClass="path" presetSubtype="0" decel="100000" fill="hold" grpId="1" nodeType="withEffect">
                                  <p:stCondLst>
                                    <p:cond delay="100"/>
                                  </p:stCondLst>
                                  <p:childTnLst>
                                    <p:animMotion origin="layout" path="M -3.54167E-6 3.7037E-7 L -3.54167E-6 0.03542 " pathEditMode="relative" rAng="0" ptsTypes="AA">
                                      <p:cBhvr>
                                        <p:cTn id="25"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223682" y="2300685"/>
            <a:ext cx="10139083"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MY" sz="6000" b="1" dirty="0"/>
              <a:t>Fan Engagement &amp; Content Generation</a:t>
            </a: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lvl="0" algn="ctr">
              <a:spcBef>
                <a:spcPct val="0"/>
              </a:spcBef>
              <a:spcAft>
                <a:spcPct val="0"/>
              </a:spcAft>
              <a:defRPr/>
            </a:pPr>
            <a:r>
              <a:rPr lang="en-CA" sz="2400" dirty="0">
                <a:ln w="3175">
                  <a:noFill/>
                </a:ln>
                <a:gradFill>
                  <a:gsLst>
                    <a:gs pos="1124">
                      <a:srgbClr val="000000"/>
                    </a:gs>
                    <a:gs pos="17416">
                      <a:srgbClr val="000000"/>
                    </a:gs>
                  </a:gsLst>
                  <a:path path="circle">
                    <a:fillToRect l="100000" b="100000"/>
                  </a:path>
                </a:gradFill>
                <a:latin typeface="Segoe UI Semibold"/>
                <a:cs typeface="Segoe UI"/>
              </a:rPr>
              <a:t>Use Case 5</a:t>
            </a:r>
            <a:endParaRPr lang="en-US" sz="2400" dirty="0"/>
          </a:p>
        </p:txBody>
      </p:sp>
      <p:sp>
        <p:nvSpPr>
          <p:cNvPr id="4" name="Title 1">
            <a:extLst>
              <a:ext uri="{FF2B5EF4-FFF2-40B4-BE49-F238E27FC236}">
                <a16:creationId xmlns:a16="http://schemas.microsoft.com/office/drawing/2014/main" id="{02BC493B-42C6-04BE-8A49-0C52D8A6AC92}"/>
              </a:ext>
            </a:extLst>
          </p:cNvPr>
          <p:cNvSpPr txBox="1">
            <a:spLocks/>
          </p:cNvSpPr>
          <p:nvPr/>
        </p:nvSpPr>
        <p:spPr>
          <a:xfrm>
            <a:off x="259976" y="4682648"/>
            <a:ext cx="11672047"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t>Personalize content based on fan demographics, preferences, and interaction history.</a:t>
            </a:r>
            <a:endParaRPr lang="en-MY" sz="3000" b="1" dirty="0"/>
          </a:p>
        </p:txBody>
      </p:sp>
    </p:spTree>
    <p:extLst>
      <p:ext uri="{BB962C8B-B14F-4D97-AF65-F5344CB8AC3E}">
        <p14:creationId xmlns:p14="http://schemas.microsoft.com/office/powerpoint/2010/main" val="9524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2.22222E-6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42" presetClass="path" presetSubtype="0" decel="100000" fill="hold" grpId="1" nodeType="withEffect">
                                  <p:stCondLst>
                                    <p:cond delay="100"/>
                                  </p:stCondLst>
                                  <p:childTnLst>
                                    <p:animMotion origin="layout" path="M 4.16667E-6 1.11111E-6 L 4.16667E-6 0.03542 " pathEditMode="relative" rAng="0" ptsTypes="AA">
                                      <p:cBhvr>
                                        <p:cTn id="20" dur="700" spd="-100000" fill="hold"/>
                                        <p:tgtEl>
                                          <p:spTgt spid="11"/>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42" presetClass="path" presetSubtype="0" decel="100000" fill="hold" grpId="1" nodeType="withEffect">
                                  <p:stCondLst>
                                    <p:cond delay="100"/>
                                  </p:stCondLst>
                                  <p:childTnLst>
                                    <p:animMotion origin="layout" path="M 0 3.7037E-7 L 0 0.03542 " pathEditMode="relative" rAng="0" ptsTypes="AA">
                                      <p:cBhvr>
                                        <p:cTn id="25"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MY" sz="6000" b="1" dirty="0"/>
              <a:t>Youth Player Development</a:t>
            </a: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lvl="0" algn="ctr">
              <a:spcBef>
                <a:spcPct val="0"/>
              </a:spcBef>
              <a:spcAft>
                <a:spcPct val="0"/>
              </a:spcAft>
              <a:defRPr/>
            </a:pPr>
            <a:r>
              <a:rPr lang="en-CA" sz="2400" dirty="0">
                <a:ln w="3175">
                  <a:noFill/>
                </a:ln>
                <a:gradFill>
                  <a:gsLst>
                    <a:gs pos="1124">
                      <a:srgbClr val="000000"/>
                    </a:gs>
                    <a:gs pos="17416">
                      <a:srgbClr val="000000"/>
                    </a:gs>
                  </a:gsLst>
                  <a:path path="circle">
                    <a:fillToRect l="100000" b="100000"/>
                  </a:path>
                </a:gradFill>
                <a:latin typeface="Segoe UI Semibold"/>
                <a:cs typeface="Segoe UI"/>
              </a:rPr>
              <a:t>Use Case 6</a:t>
            </a:r>
            <a:endParaRPr lang="en-US" sz="2400" dirty="0"/>
          </a:p>
        </p:txBody>
      </p:sp>
      <p:sp>
        <p:nvSpPr>
          <p:cNvPr id="4" name="Title 1">
            <a:extLst>
              <a:ext uri="{FF2B5EF4-FFF2-40B4-BE49-F238E27FC236}">
                <a16:creationId xmlns:a16="http://schemas.microsoft.com/office/drawing/2014/main" id="{52DA8536-7750-75AA-15FC-3C07D564633A}"/>
              </a:ext>
            </a:extLst>
          </p:cNvPr>
          <p:cNvSpPr txBox="1">
            <a:spLocks/>
          </p:cNvSpPr>
          <p:nvPr/>
        </p:nvSpPr>
        <p:spPr>
          <a:xfrm>
            <a:off x="259976" y="4233098"/>
            <a:ext cx="11672047" cy="196977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t>Evaluate youth players' technical skills, tactical understanding, physical attributes, and mental attributes. Provide recommendations for training programs, positional development, and career pathways.</a:t>
            </a:r>
            <a:endParaRPr lang="en-MY" sz="3000" b="1" dirty="0"/>
          </a:p>
        </p:txBody>
      </p:sp>
    </p:spTree>
    <p:extLst>
      <p:ext uri="{BB962C8B-B14F-4D97-AF65-F5344CB8AC3E}">
        <p14:creationId xmlns:p14="http://schemas.microsoft.com/office/powerpoint/2010/main" val="388743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2.22222E-6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42" presetClass="path" presetSubtype="0" decel="100000" fill="hold" grpId="1" nodeType="withEffect">
                                  <p:stCondLst>
                                    <p:cond delay="100"/>
                                  </p:stCondLst>
                                  <p:childTnLst>
                                    <p:animMotion origin="layout" path="M 0 1.85185E-6 L 0 0.03541 " pathEditMode="relative" rAng="0" ptsTypes="AA">
                                      <p:cBhvr>
                                        <p:cTn id="20" dur="700" spd="-100000" fill="hold"/>
                                        <p:tgtEl>
                                          <p:spTgt spid="11"/>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42" presetClass="path" presetSubtype="0" decel="100000" fill="hold" grpId="1" nodeType="withEffect">
                                  <p:stCondLst>
                                    <p:cond delay="100"/>
                                  </p:stCondLst>
                                  <p:childTnLst>
                                    <p:animMotion origin="layout" path="M 0 3.7037E-7 L 0 0.03542 " pathEditMode="relative" rAng="0" ptsTypes="AA">
                                      <p:cBhvr>
                                        <p:cTn id="25"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0A418-5067-376F-C510-295C05204683}"/>
              </a:ext>
            </a:extLst>
          </p:cNvPr>
          <p:cNvSpPr>
            <a:spLocks noGrp="1"/>
          </p:cNvSpPr>
          <p:nvPr>
            <p:ph type="title"/>
          </p:nvPr>
        </p:nvSpPr>
        <p:spPr>
          <a:xfrm>
            <a:off x="588264" y="3152001"/>
            <a:ext cx="4127692" cy="553998"/>
          </a:xfrm>
        </p:spPr>
        <p:txBody>
          <a:bodyPr/>
          <a:lstStyle/>
          <a:p>
            <a:r>
              <a:rPr lang="en-US">
                <a:cs typeface="Segoe UI"/>
              </a:rPr>
              <a:t>Demo</a:t>
            </a:r>
            <a:endParaRPr lang="en-US"/>
          </a:p>
        </p:txBody>
      </p:sp>
    </p:spTree>
    <p:extLst>
      <p:ext uri="{BB962C8B-B14F-4D97-AF65-F5344CB8AC3E}">
        <p14:creationId xmlns:p14="http://schemas.microsoft.com/office/powerpoint/2010/main" val="13320684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395162-68D3-4C23-128B-B03BB8816E75}"/>
              </a:ext>
            </a:extLst>
          </p:cNvPr>
          <p:cNvPicPr>
            <a:picLocks noChangeAspect="1"/>
          </p:cNvPicPr>
          <p:nvPr/>
        </p:nvPicPr>
        <p:blipFill>
          <a:blip r:embed="rId3"/>
          <a:stretch>
            <a:fillRect/>
          </a:stretch>
        </p:blipFill>
        <p:spPr>
          <a:xfrm>
            <a:off x="375015" y="1065431"/>
            <a:ext cx="11609100" cy="4340287"/>
          </a:xfrm>
          <a:prstGeom prst="rect">
            <a:avLst/>
          </a:prstGeom>
        </p:spPr>
      </p:pic>
    </p:spTree>
    <p:extLst>
      <p:ext uri="{BB962C8B-B14F-4D97-AF65-F5344CB8AC3E}">
        <p14:creationId xmlns:p14="http://schemas.microsoft.com/office/powerpoint/2010/main" val="9850700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0CF3E7-E8CB-9BCF-A261-89D1CFDE2223}"/>
              </a:ext>
            </a:extLst>
          </p:cNvPr>
          <p:cNvPicPr>
            <a:picLocks noChangeAspect="1"/>
          </p:cNvPicPr>
          <p:nvPr/>
        </p:nvPicPr>
        <p:blipFill>
          <a:blip r:embed="rId3"/>
          <a:stretch>
            <a:fillRect/>
          </a:stretch>
        </p:blipFill>
        <p:spPr>
          <a:xfrm>
            <a:off x="3452199" y="201502"/>
            <a:ext cx="5287602" cy="6454995"/>
          </a:xfrm>
          <a:prstGeom prst="rect">
            <a:avLst/>
          </a:prstGeom>
        </p:spPr>
      </p:pic>
    </p:spTree>
    <p:extLst>
      <p:ext uri="{BB962C8B-B14F-4D97-AF65-F5344CB8AC3E}">
        <p14:creationId xmlns:p14="http://schemas.microsoft.com/office/powerpoint/2010/main" val="6450895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6AEF8-E4DE-28E3-68B0-96A022E6FC83}"/>
              </a:ext>
            </a:extLst>
          </p:cNvPr>
          <p:cNvSpPr>
            <a:spLocks noGrp="1"/>
          </p:cNvSpPr>
          <p:nvPr>
            <p:ph type="title" idx="4294967295"/>
          </p:nvPr>
        </p:nvSpPr>
        <p:spPr>
          <a:xfrm>
            <a:off x="588263" y="-914400"/>
            <a:ext cx="11018520" cy="553998"/>
          </a:xfrm>
        </p:spPr>
        <p:txBody>
          <a:bodyPr/>
          <a:lstStyle/>
          <a:p>
            <a:r>
              <a:rPr lang="en-US"/>
              <a:t>Data is the fuel</a:t>
            </a:r>
            <a:r>
              <a:rPr lang="en-US" baseline="0"/>
              <a:t> that powers AI</a:t>
            </a:r>
            <a:endParaRPr lang="en-US"/>
          </a:p>
        </p:txBody>
      </p:sp>
      <p:sp>
        <p:nvSpPr>
          <p:cNvPr id="3" name="Rounded Rectangle 2">
            <a:extLst>
              <a:ext uri="{FF2B5EF4-FFF2-40B4-BE49-F238E27FC236}">
                <a16:creationId xmlns:a16="http://schemas.microsoft.com/office/drawing/2014/main" id="{AAD5B547-8E93-05C2-062E-1DFA37D80D8C}"/>
              </a:ext>
              <a:ext uri="{C183D7F6-B498-43B3-948B-1728B52AA6E4}">
                <adec:decorative xmlns:adec="http://schemas.microsoft.com/office/drawing/2017/decorative" val="1"/>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Top Corners Rounded 14">
            <a:extLst>
              <a:ext uri="{FF2B5EF4-FFF2-40B4-BE49-F238E27FC236}">
                <a16:creationId xmlns:a16="http://schemas.microsoft.com/office/drawing/2014/main" id="{550B8FBD-191B-6E49-9DA0-B747C1A5A86C}"/>
              </a:ext>
              <a:ext uri="{C183D7F6-B498-43B3-948B-1728B52AA6E4}">
                <adec:decorative xmlns:adec="http://schemas.microsoft.com/office/drawing/2017/decorative" val="1"/>
              </a:ext>
            </a:extLst>
          </p:cNvPr>
          <p:cNvSpPr/>
          <p:nvPr/>
        </p:nvSpPr>
        <p:spPr bwMode="auto">
          <a:xfrm>
            <a:off x="0" y="0"/>
            <a:ext cx="12188952" cy="6858000"/>
          </a:xfrm>
          <a:prstGeom prst="rect">
            <a:avLst/>
          </a:prstGeom>
          <a:gradFill flip="none" rotWithShape="1">
            <a:gsLst>
              <a:gs pos="63976">
                <a:srgbClr val="091F2C"/>
              </a:gs>
              <a:gs pos="100000">
                <a:srgbClr val="091F2C">
                  <a:alpha val="29691"/>
                </a:srgbClr>
              </a:gs>
              <a:gs pos="21000">
                <a:srgbClr val="091F2C"/>
              </a:gs>
              <a:gs pos="0">
                <a:srgbClr val="091F2C">
                  <a:alpha val="59180"/>
                </a:srgbClr>
              </a:gs>
            </a:gsLst>
            <a:path path="circle">
              <a:fillToRect l="100000" b="100000"/>
            </a:path>
            <a:tileRect t="-100000" r="-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851691AF-0D68-9340-75B5-7F0D1F546A6E}"/>
              </a:ext>
              <a:ext uri="{C183D7F6-B498-43B3-948B-1728B52AA6E4}">
                <adec:decorative xmlns:adec="http://schemas.microsoft.com/office/drawing/2017/decorative" val="1"/>
              </a:ext>
            </a:extLst>
          </p:cNvPr>
          <p:cNvSpPr txBox="1"/>
          <p:nvPr/>
        </p:nvSpPr>
        <p:spPr>
          <a:xfrm>
            <a:off x="230571" y="924939"/>
            <a:ext cx="11376212" cy="3877985"/>
          </a:xfrm>
          <a:prstGeom prst="rect">
            <a:avLst/>
          </a:prstGeom>
          <a:noFill/>
        </p:spPr>
        <p:txBody>
          <a:bodyPr wrap="square" lIns="0" tIns="0" rIns="0" bIns="0" rtlCol="0">
            <a:spAutoFit/>
          </a:bodyPr>
          <a:lstStyle/>
          <a:p>
            <a:pPr lvl="0" algn="ctr">
              <a:defRPr/>
            </a:pPr>
            <a:r>
              <a:rPr lang="en-US" sz="4400" spc="-50" dirty="0">
                <a:ln w="3175">
                  <a:noFill/>
                </a:ln>
                <a:solidFill>
                  <a:srgbClr val="FFFFFF"/>
                </a:solidFill>
                <a:latin typeface="Segoe UI Semibold"/>
                <a:cs typeface="Segoe UI" pitchFamily="34" charset="0"/>
              </a:rPr>
              <a:t>   What is Data analysis? </a:t>
            </a:r>
          </a:p>
          <a:p>
            <a:pPr lvl="0" algn="ctr">
              <a:defRPr/>
            </a:pPr>
            <a:endParaRPr lang="en-US" sz="4400" spc="-50" dirty="0">
              <a:ln w="3175">
                <a:noFill/>
              </a:ln>
              <a:solidFill>
                <a:srgbClr val="FFFFFF"/>
              </a:solidFill>
              <a:latin typeface="Segoe UI Semibold"/>
              <a:cs typeface="Segoe UI" pitchFamily="34" charset="0"/>
            </a:endParaRPr>
          </a:p>
          <a:p>
            <a:pPr lvl="0" algn="ctr">
              <a:defRPr/>
            </a:pPr>
            <a:r>
              <a:rPr lang="en-US" sz="4000" spc="-50" dirty="0">
                <a:ln w="3175">
                  <a:noFill/>
                </a:ln>
                <a:solidFill>
                  <a:srgbClr val="FFFFFF"/>
                </a:solidFill>
                <a:latin typeface="Segoe UI Semibold"/>
                <a:cs typeface="Segoe UI" pitchFamily="34" charset="0"/>
              </a:rPr>
              <a:t>Process of inspecting, cleaning, transforming, and modeling data with the goal of discovering useful information, informing conclusions, and supporting decision-making</a:t>
            </a:r>
            <a:r>
              <a:rPr lang="en-US" sz="4400" spc="-50" dirty="0">
                <a:ln w="3175">
                  <a:noFill/>
                </a:ln>
                <a:solidFill>
                  <a:srgbClr val="FFFFFF"/>
                </a:solidFill>
                <a:latin typeface="Segoe UI Semibold"/>
                <a:cs typeface="Segoe UI" pitchFamily="34" charset="0"/>
              </a:rPr>
              <a:t>.</a:t>
            </a:r>
          </a:p>
        </p:txBody>
      </p:sp>
      <p:sp>
        <p:nvSpPr>
          <p:cNvPr id="5" name="Graphic 50">
            <a:extLst>
              <a:ext uri="{FF2B5EF4-FFF2-40B4-BE49-F238E27FC236}">
                <a16:creationId xmlns:a16="http://schemas.microsoft.com/office/drawing/2014/main" id="{AFFCCE81-CC70-D758-DF18-D0D4EDB6F7C0}"/>
              </a:ext>
              <a:ext uri="{C183D7F6-B498-43B3-948B-1728B52AA6E4}">
                <adec:decorative xmlns:adec="http://schemas.microsoft.com/office/drawing/2017/decorative" val="1"/>
              </a:ext>
            </a:extLst>
          </p:cNvPr>
          <p:cNvSpPr/>
          <p:nvPr/>
        </p:nvSpPr>
        <p:spPr>
          <a:xfrm>
            <a:off x="5604142" y="5163326"/>
            <a:ext cx="528164" cy="527906"/>
          </a:xfrm>
          <a:custGeom>
            <a:avLst/>
            <a:gdLst>
              <a:gd name="connsiteX0" fmla="*/ 77529 w 190500"/>
              <a:gd name="connsiteY0" fmla="*/ 0 h 190407"/>
              <a:gd name="connsiteX1" fmla="*/ 88106 w 190500"/>
              <a:gd name="connsiteY1" fmla="*/ 13445 h 190407"/>
              <a:gd name="connsiteX2" fmla="*/ 88106 w 190500"/>
              <a:gd name="connsiteY2" fmla="*/ 54713 h 190407"/>
              <a:gd name="connsiteX3" fmla="*/ 79578 w 190500"/>
              <a:gd name="connsiteY3" fmla="*/ 54713 h 190407"/>
              <a:gd name="connsiteX4" fmla="*/ 61913 w 190500"/>
              <a:gd name="connsiteY4" fmla="*/ 42807 h 190407"/>
              <a:gd name="connsiteX5" fmla="*/ 42863 w 190500"/>
              <a:gd name="connsiteY5" fmla="*/ 61857 h 190407"/>
              <a:gd name="connsiteX6" fmla="*/ 61913 w 190500"/>
              <a:gd name="connsiteY6" fmla="*/ 80907 h 190407"/>
              <a:gd name="connsiteX7" fmla="*/ 79578 w 190500"/>
              <a:gd name="connsiteY7" fmla="*/ 69000 h 190407"/>
              <a:gd name="connsiteX8" fmla="*/ 88106 w 190500"/>
              <a:gd name="connsiteY8" fmla="*/ 69000 h 190407"/>
              <a:gd name="connsiteX9" fmla="*/ 88106 w 190500"/>
              <a:gd name="connsiteY9" fmla="*/ 172803 h 190407"/>
              <a:gd name="connsiteX10" fmla="*/ 80651 w 190500"/>
              <a:gd name="connsiteY10" fmla="*/ 186716 h 190407"/>
              <a:gd name="connsiteX11" fmla="*/ 65798 w 190500"/>
              <a:gd name="connsiteY11" fmla="*/ 190407 h 190407"/>
              <a:gd name="connsiteX12" fmla="*/ 33823 w 190500"/>
              <a:gd name="connsiteY12" fmla="*/ 174515 h 190407"/>
              <a:gd name="connsiteX13" fmla="*/ 24116 w 190500"/>
              <a:gd name="connsiteY13" fmla="*/ 154159 h 190407"/>
              <a:gd name="connsiteX14" fmla="*/ 12024 w 190500"/>
              <a:gd name="connsiteY14" fmla="*/ 147590 h 190407"/>
              <a:gd name="connsiteX15" fmla="*/ 0 w 190500"/>
              <a:gd name="connsiteY15" fmla="*/ 118686 h 190407"/>
              <a:gd name="connsiteX16" fmla="*/ 1804 w 190500"/>
              <a:gd name="connsiteY16" fmla="*/ 99957 h 190407"/>
              <a:gd name="connsiteX17" fmla="*/ 41908 w 190500"/>
              <a:gd name="connsiteY17" fmla="*/ 99957 h 190407"/>
              <a:gd name="connsiteX18" fmla="*/ 54629 w 190500"/>
              <a:gd name="connsiteY18" fmla="*/ 110924 h 190407"/>
              <a:gd name="connsiteX19" fmla="*/ 42863 w 190500"/>
              <a:gd name="connsiteY19" fmla="*/ 128532 h 190407"/>
              <a:gd name="connsiteX20" fmla="*/ 61913 w 190500"/>
              <a:gd name="connsiteY20" fmla="*/ 147582 h 190407"/>
              <a:gd name="connsiteX21" fmla="*/ 80963 w 190500"/>
              <a:gd name="connsiteY21" fmla="*/ 128532 h 190407"/>
              <a:gd name="connsiteX22" fmla="*/ 68983 w 190500"/>
              <a:gd name="connsiteY22" fmla="*/ 110837 h 190407"/>
              <a:gd name="connsiteX23" fmla="*/ 41908 w 190500"/>
              <a:gd name="connsiteY23" fmla="*/ 85669 h 190407"/>
              <a:gd name="connsiteX24" fmla="*/ 9901 w 190500"/>
              <a:gd name="connsiteY24" fmla="*/ 85669 h 190407"/>
              <a:gd name="connsiteX25" fmla="*/ 13994 w 190500"/>
              <a:gd name="connsiteY25" fmla="*/ 83074 h 190407"/>
              <a:gd name="connsiteX26" fmla="*/ 14620 w 190500"/>
              <a:gd name="connsiteY26" fmla="*/ 82792 h 190407"/>
              <a:gd name="connsiteX27" fmla="*/ 12930 w 190500"/>
              <a:gd name="connsiteY27" fmla="*/ 72060 h 190407"/>
              <a:gd name="connsiteX28" fmla="*/ 15739 w 190500"/>
              <a:gd name="connsiteY28" fmla="*/ 51284 h 190407"/>
              <a:gd name="connsiteX29" fmla="*/ 25626 w 190500"/>
              <a:gd name="connsiteY29" fmla="*/ 34390 h 190407"/>
              <a:gd name="connsiteX30" fmla="*/ 36060 w 190500"/>
              <a:gd name="connsiteY30" fmla="*/ 28990 h 190407"/>
              <a:gd name="connsiteX31" fmla="*/ 48946 w 190500"/>
              <a:gd name="connsiteY31" fmla="*/ 9579 h 190407"/>
              <a:gd name="connsiteX32" fmla="*/ 77529 w 190500"/>
              <a:gd name="connsiteY32" fmla="*/ 0 h 190407"/>
              <a:gd name="connsiteX33" fmla="*/ 102394 w 190500"/>
              <a:gd name="connsiteY33" fmla="*/ 142819 h 190407"/>
              <a:gd name="connsiteX34" fmla="*/ 118110 w 190500"/>
              <a:gd name="connsiteY34" fmla="*/ 142819 h 190407"/>
              <a:gd name="connsiteX35" fmla="*/ 145256 w 190500"/>
              <a:gd name="connsiteY35" fmla="*/ 115673 h 190407"/>
              <a:gd name="connsiteX36" fmla="*/ 145256 w 190500"/>
              <a:gd name="connsiteY36" fmla="*/ 98572 h 190407"/>
              <a:gd name="connsiteX37" fmla="*/ 157163 w 190500"/>
              <a:gd name="connsiteY37" fmla="*/ 80907 h 190407"/>
              <a:gd name="connsiteX38" fmla="*/ 138113 w 190500"/>
              <a:gd name="connsiteY38" fmla="*/ 61857 h 190407"/>
              <a:gd name="connsiteX39" fmla="*/ 119063 w 190500"/>
              <a:gd name="connsiteY39" fmla="*/ 80907 h 190407"/>
              <a:gd name="connsiteX40" fmla="*/ 130969 w 190500"/>
              <a:gd name="connsiteY40" fmla="*/ 98572 h 190407"/>
              <a:gd name="connsiteX41" fmla="*/ 130969 w 190500"/>
              <a:gd name="connsiteY41" fmla="*/ 115673 h 190407"/>
              <a:gd name="connsiteX42" fmla="*/ 118110 w 190500"/>
              <a:gd name="connsiteY42" fmla="*/ 128532 h 190407"/>
              <a:gd name="connsiteX43" fmla="*/ 102394 w 190500"/>
              <a:gd name="connsiteY43" fmla="*/ 128532 h 190407"/>
              <a:gd name="connsiteX44" fmla="*/ 102394 w 190500"/>
              <a:gd name="connsiteY44" fmla="*/ 61924 h 190407"/>
              <a:gd name="connsiteX45" fmla="*/ 102394 w 190500"/>
              <a:gd name="connsiteY45" fmla="*/ 61857 h 190407"/>
              <a:gd name="connsiteX46" fmla="*/ 102394 w 190500"/>
              <a:gd name="connsiteY46" fmla="*/ 61790 h 190407"/>
              <a:gd name="connsiteX47" fmla="*/ 102394 w 190500"/>
              <a:gd name="connsiteY47" fmla="*/ 13445 h 190407"/>
              <a:gd name="connsiteX48" fmla="*/ 112971 w 190500"/>
              <a:gd name="connsiteY48" fmla="*/ 0 h 190407"/>
              <a:gd name="connsiteX49" fmla="*/ 141554 w 190500"/>
              <a:gd name="connsiteY49" fmla="*/ 9579 h 190407"/>
              <a:gd name="connsiteX50" fmla="*/ 154440 w 190500"/>
              <a:gd name="connsiteY50" fmla="*/ 28990 h 190407"/>
              <a:gd name="connsiteX51" fmla="*/ 164875 w 190500"/>
              <a:gd name="connsiteY51" fmla="*/ 34390 h 190407"/>
              <a:gd name="connsiteX52" fmla="*/ 174762 w 190500"/>
              <a:gd name="connsiteY52" fmla="*/ 51284 h 190407"/>
              <a:gd name="connsiteX53" fmla="*/ 177571 w 190500"/>
              <a:gd name="connsiteY53" fmla="*/ 72060 h 190407"/>
              <a:gd name="connsiteX54" fmla="*/ 175880 w 190500"/>
              <a:gd name="connsiteY54" fmla="*/ 82792 h 190407"/>
              <a:gd name="connsiteX55" fmla="*/ 176506 w 190500"/>
              <a:gd name="connsiteY55" fmla="*/ 83074 h 190407"/>
              <a:gd name="connsiteX56" fmla="*/ 185026 w 190500"/>
              <a:gd name="connsiteY56" fmla="*/ 90795 h 190407"/>
              <a:gd name="connsiteX57" fmla="*/ 190500 w 190500"/>
              <a:gd name="connsiteY57" fmla="*/ 118686 h 190407"/>
              <a:gd name="connsiteX58" fmla="*/ 178477 w 190500"/>
              <a:gd name="connsiteY58" fmla="*/ 147590 h 190407"/>
              <a:gd name="connsiteX59" fmla="*/ 166384 w 190500"/>
              <a:gd name="connsiteY59" fmla="*/ 154159 h 190407"/>
              <a:gd name="connsiteX60" fmla="*/ 156677 w 190500"/>
              <a:gd name="connsiteY60" fmla="*/ 174515 h 190407"/>
              <a:gd name="connsiteX61" fmla="*/ 124701 w 190500"/>
              <a:gd name="connsiteY61" fmla="*/ 190407 h 190407"/>
              <a:gd name="connsiteX62" fmla="*/ 109849 w 190500"/>
              <a:gd name="connsiteY62" fmla="*/ 186716 h 190407"/>
              <a:gd name="connsiteX63" fmla="*/ 102394 w 190500"/>
              <a:gd name="connsiteY63" fmla="*/ 172803 h 190407"/>
              <a:gd name="connsiteX64" fmla="*/ 102394 w 190500"/>
              <a:gd name="connsiteY64" fmla="*/ 142819 h 190407"/>
              <a:gd name="connsiteX65" fmla="*/ 57150 w 190500"/>
              <a:gd name="connsiteY65" fmla="*/ 61857 h 190407"/>
              <a:gd name="connsiteX66" fmla="*/ 61913 w 190500"/>
              <a:gd name="connsiteY66" fmla="*/ 57094 h 190407"/>
              <a:gd name="connsiteX67" fmla="*/ 66675 w 190500"/>
              <a:gd name="connsiteY67" fmla="*/ 61857 h 190407"/>
              <a:gd name="connsiteX68" fmla="*/ 61913 w 190500"/>
              <a:gd name="connsiteY68" fmla="*/ 66619 h 190407"/>
              <a:gd name="connsiteX69" fmla="*/ 57150 w 190500"/>
              <a:gd name="connsiteY69" fmla="*/ 61857 h 190407"/>
              <a:gd name="connsiteX70" fmla="*/ 61913 w 190500"/>
              <a:gd name="connsiteY70" fmla="*/ 123769 h 190407"/>
              <a:gd name="connsiteX71" fmla="*/ 57150 w 190500"/>
              <a:gd name="connsiteY71" fmla="*/ 128532 h 190407"/>
              <a:gd name="connsiteX72" fmla="*/ 61913 w 190500"/>
              <a:gd name="connsiteY72" fmla="*/ 133294 h 190407"/>
              <a:gd name="connsiteX73" fmla="*/ 66675 w 190500"/>
              <a:gd name="connsiteY73" fmla="*/ 128532 h 190407"/>
              <a:gd name="connsiteX74" fmla="*/ 61913 w 190500"/>
              <a:gd name="connsiteY74" fmla="*/ 123769 h 190407"/>
              <a:gd name="connsiteX75" fmla="*/ 133350 w 190500"/>
              <a:gd name="connsiteY75" fmla="*/ 80907 h 190407"/>
              <a:gd name="connsiteX76" fmla="*/ 138113 w 190500"/>
              <a:gd name="connsiteY76" fmla="*/ 85669 h 190407"/>
              <a:gd name="connsiteX77" fmla="*/ 142875 w 190500"/>
              <a:gd name="connsiteY77" fmla="*/ 80907 h 190407"/>
              <a:gd name="connsiteX78" fmla="*/ 138113 w 190500"/>
              <a:gd name="connsiteY78" fmla="*/ 76144 h 190407"/>
              <a:gd name="connsiteX79" fmla="*/ 133350 w 190500"/>
              <a:gd name="connsiteY79" fmla="*/ 80907 h 19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0500" h="190407">
                <a:moveTo>
                  <a:pt x="77529" y="0"/>
                </a:moveTo>
                <a:cubicBezTo>
                  <a:pt x="84270" y="0"/>
                  <a:pt x="88106" y="6704"/>
                  <a:pt x="88106" y="13445"/>
                </a:cubicBezTo>
                <a:lnTo>
                  <a:pt x="88106" y="54713"/>
                </a:lnTo>
                <a:lnTo>
                  <a:pt x="79578" y="54713"/>
                </a:lnTo>
                <a:cubicBezTo>
                  <a:pt x="76752" y="47731"/>
                  <a:pt x="69907" y="42807"/>
                  <a:pt x="61913" y="42807"/>
                </a:cubicBezTo>
                <a:cubicBezTo>
                  <a:pt x="51391" y="42807"/>
                  <a:pt x="42863" y="51336"/>
                  <a:pt x="42863" y="61857"/>
                </a:cubicBezTo>
                <a:cubicBezTo>
                  <a:pt x="42863" y="72378"/>
                  <a:pt x="51391" y="80907"/>
                  <a:pt x="61913" y="80907"/>
                </a:cubicBezTo>
                <a:cubicBezTo>
                  <a:pt x="69907" y="80907"/>
                  <a:pt x="76752" y="75982"/>
                  <a:pt x="79578" y="69000"/>
                </a:cubicBezTo>
                <a:lnTo>
                  <a:pt x="88106" y="69000"/>
                </a:lnTo>
                <a:lnTo>
                  <a:pt x="88106" y="172803"/>
                </a:lnTo>
                <a:cubicBezTo>
                  <a:pt x="88106" y="178481"/>
                  <a:pt x="85706" y="184128"/>
                  <a:pt x="80651" y="186716"/>
                </a:cubicBezTo>
                <a:cubicBezTo>
                  <a:pt x="76328" y="188930"/>
                  <a:pt x="71347" y="190407"/>
                  <a:pt x="65798" y="190407"/>
                </a:cubicBezTo>
                <a:cubicBezTo>
                  <a:pt x="51409" y="190407"/>
                  <a:pt x="40708" y="183128"/>
                  <a:pt x="33823" y="174515"/>
                </a:cubicBezTo>
                <a:cubicBezTo>
                  <a:pt x="28768" y="168190"/>
                  <a:pt x="25445" y="160756"/>
                  <a:pt x="24116" y="154159"/>
                </a:cubicBezTo>
                <a:cubicBezTo>
                  <a:pt x="20281" y="153044"/>
                  <a:pt x="15949" y="150957"/>
                  <a:pt x="12024" y="147590"/>
                </a:cubicBezTo>
                <a:cubicBezTo>
                  <a:pt x="5259" y="141788"/>
                  <a:pt x="0" y="132445"/>
                  <a:pt x="0" y="118686"/>
                </a:cubicBezTo>
                <a:cubicBezTo>
                  <a:pt x="0" y="111491"/>
                  <a:pt x="514" y="105226"/>
                  <a:pt x="1804" y="99957"/>
                </a:cubicBezTo>
                <a:lnTo>
                  <a:pt x="41908" y="99957"/>
                </a:lnTo>
                <a:cubicBezTo>
                  <a:pt x="48367" y="99957"/>
                  <a:pt x="53714" y="104719"/>
                  <a:pt x="54629" y="110924"/>
                </a:cubicBezTo>
                <a:cubicBezTo>
                  <a:pt x="47722" y="113784"/>
                  <a:pt x="42863" y="120591"/>
                  <a:pt x="42863" y="128532"/>
                </a:cubicBezTo>
                <a:cubicBezTo>
                  <a:pt x="42863" y="139053"/>
                  <a:pt x="51391" y="147582"/>
                  <a:pt x="61913" y="147582"/>
                </a:cubicBezTo>
                <a:cubicBezTo>
                  <a:pt x="72434" y="147582"/>
                  <a:pt x="80963" y="139053"/>
                  <a:pt x="80963" y="128532"/>
                </a:cubicBezTo>
                <a:cubicBezTo>
                  <a:pt x="80963" y="120509"/>
                  <a:pt x="76003" y="113645"/>
                  <a:pt x="68983" y="110837"/>
                </a:cubicBezTo>
                <a:cubicBezTo>
                  <a:pt x="67970" y="96769"/>
                  <a:pt x="56235" y="85669"/>
                  <a:pt x="41908" y="85669"/>
                </a:cubicBezTo>
                <a:lnTo>
                  <a:pt x="9901" y="85669"/>
                </a:lnTo>
                <a:cubicBezTo>
                  <a:pt x="11144" y="84641"/>
                  <a:pt x="12509" y="83775"/>
                  <a:pt x="13994" y="83074"/>
                </a:cubicBezTo>
                <a:cubicBezTo>
                  <a:pt x="14202" y="82976"/>
                  <a:pt x="14410" y="82882"/>
                  <a:pt x="14620" y="82792"/>
                </a:cubicBezTo>
                <a:cubicBezTo>
                  <a:pt x="13615" y="79295"/>
                  <a:pt x="13091" y="75643"/>
                  <a:pt x="12930" y="72060"/>
                </a:cubicBezTo>
                <a:cubicBezTo>
                  <a:pt x="12615" y="65062"/>
                  <a:pt x="13657" y="57770"/>
                  <a:pt x="15739" y="51284"/>
                </a:cubicBezTo>
                <a:cubicBezTo>
                  <a:pt x="17790" y="44895"/>
                  <a:pt x="21046" y="38687"/>
                  <a:pt x="25626" y="34390"/>
                </a:cubicBezTo>
                <a:cubicBezTo>
                  <a:pt x="28501" y="31691"/>
                  <a:pt x="32058" y="29651"/>
                  <a:pt x="36060" y="28990"/>
                </a:cubicBezTo>
                <a:cubicBezTo>
                  <a:pt x="37953" y="20990"/>
                  <a:pt x="42783" y="14376"/>
                  <a:pt x="48946" y="9579"/>
                </a:cubicBezTo>
                <a:cubicBezTo>
                  <a:pt x="56867" y="3412"/>
                  <a:pt x="67230" y="0"/>
                  <a:pt x="77529" y="0"/>
                </a:cubicBezTo>
                <a:close/>
                <a:moveTo>
                  <a:pt x="102394" y="142819"/>
                </a:moveTo>
                <a:lnTo>
                  <a:pt x="118110" y="142819"/>
                </a:lnTo>
                <a:cubicBezTo>
                  <a:pt x="133102" y="142819"/>
                  <a:pt x="145256" y="130665"/>
                  <a:pt x="145256" y="115673"/>
                </a:cubicBezTo>
                <a:lnTo>
                  <a:pt x="145256" y="98572"/>
                </a:lnTo>
                <a:cubicBezTo>
                  <a:pt x="152238" y="95746"/>
                  <a:pt x="157163" y="88901"/>
                  <a:pt x="157163" y="80907"/>
                </a:cubicBezTo>
                <a:cubicBezTo>
                  <a:pt x="157163" y="70386"/>
                  <a:pt x="148634" y="61857"/>
                  <a:pt x="138113" y="61857"/>
                </a:cubicBezTo>
                <a:cubicBezTo>
                  <a:pt x="127591" y="61857"/>
                  <a:pt x="119063" y="70386"/>
                  <a:pt x="119063" y="80907"/>
                </a:cubicBezTo>
                <a:cubicBezTo>
                  <a:pt x="119063" y="88901"/>
                  <a:pt x="123987" y="95746"/>
                  <a:pt x="130969" y="98572"/>
                </a:cubicBezTo>
                <a:lnTo>
                  <a:pt x="130969" y="115673"/>
                </a:lnTo>
                <a:cubicBezTo>
                  <a:pt x="130969" y="122775"/>
                  <a:pt x="125212" y="128532"/>
                  <a:pt x="118110" y="128532"/>
                </a:cubicBezTo>
                <a:lnTo>
                  <a:pt x="102394" y="128532"/>
                </a:lnTo>
                <a:lnTo>
                  <a:pt x="102394" y="61924"/>
                </a:lnTo>
                <a:cubicBezTo>
                  <a:pt x="102394" y="61901"/>
                  <a:pt x="102394" y="61879"/>
                  <a:pt x="102394" y="61857"/>
                </a:cubicBezTo>
                <a:cubicBezTo>
                  <a:pt x="102394" y="61834"/>
                  <a:pt x="102394" y="61812"/>
                  <a:pt x="102394" y="61790"/>
                </a:cubicBezTo>
                <a:lnTo>
                  <a:pt x="102394" y="13445"/>
                </a:lnTo>
                <a:cubicBezTo>
                  <a:pt x="102394" y="6704"/>
                  <a:pt x="106230" y="0"/>
                  <a:pt x="112971" y="0"/>
                </a:cubicBezTo>
                <a:cubicBezTo>
                  <a:pt x="123270" y="0"/>
                  <a:pt x="133633" y="3412"/>
                  <a:pt x="141554" y="9579"/>
                </a:cubicBezTo>
                <a:cubicBezTo>
                  <a:pt x="147717" y="14376"/>
                  <a:pt x="152548" y="20990"/>
                  <a:pt x="154440" y="28990"/>
                </a:cubicBezTo>
                <a:cubicBezTo>
                  <a:pt x="158443" y="29651"/>
                  <a:pt x="161999" y="31691"/>
                  <a:pt x="164875" y="34390"/>
                </a:cubicBezTo>
                <a:cubicBezTo>
                  <a:pt x="169454" y="38687"/>
                  <a:pt x="172710" y="44895"/>
                  <a:pt x="174762" y="51284"/>
                </a:cubicBezTo>
                <a:cubicBezTo>
                  <a:pt x="176843" y="57770"/>
                  <a:pt x="177885" y="65062"/>
                  <a:pt x="177571" y="72060"/>
                </a:cubicBezTo>
                <a:cubicBezTo>
                  <a:pt x="177410" y="75643"/>
                  <a:pt x="176885" y="79295"/>
                  <a:pt x="175880" y="82792"/>
                </a:cubicBezTo>
                <a:cubicBezTo>
                  <a:pt x="176090" y="82882"/>
                  <a:pt x="176298" y="82976"/>
                  <a:pt x="176506" y="83074"/>
                </a:cubicBezTo>
                <a:cubicBezTo>
                  <a:pt x="180032" y="84737"/>
                  <a:pt x="182882" y="87340"/>
                  <a:pt x="185026" y="90795"/>
                </a:cubicBezTo>
                <a:cubicBezTo>
                  <a:pt x="189075" y="97316"/>
                  <a:pt x="190500" y="106714"/>
                  <a:pt x="190500" y="118686"/>
                </a:cubicBezTo>
                <a:cubicBezTo>
                  <a:pt x="190500" y="132445"/>
                  <a:pt x="185241" y="141788"/>
                  <a:pt x="178477" y="147590"/>
                </a:cubicBezTo>
                <a:cubicBezTo>
                  <a:pt x="174551" y="150957"/>
                  <a:pt x="170219" y="153044"/>
                  <a:pt x="166384" y="154159"/>
                </a:cubicBezTo>
                <a:cubicBezTo>
                  <a:pt x="165055" y="160756"/>
                  <a:pt x="161732" y="168190"/>
                  <a:pt x="156677" y="174515"/>
                </a:cubicBezTo>
                <a:cubicBezTo>
                  <a:pt x="149792" y="183128"/>
                  <a:pt x="139091" y="190407"/>
                  <a:pt x="124701" y="190407"/>
                </a:cubicBezTo>
                <a:cubicBezTo>
                  <a:pt x="119153" y="190407"/>
                  <a:pt x="114172" y="188930"/>
                  <a:pt x="109849" y="186716"/>
                </a:cubicBezTo>
                <a:cubicBezTo>
                  <a:pt x="104794" y="184128"/>
                  <a:pt x="102394" y="178481"/>
                  <a:pt x="102394" y="172803"/>
                </a:cubicBezTo>
                <a:lnTo>
                  <a:pt x="102394" y="142819"/>
                </a:lnTo>
                <a:close/>
                <a:moveTo>
                  <a:pt x="57150" y="61857"/>
                </a:moveTo>
                <a:cubicBezTo>
                  <a:pt x="57150" y="59226"/>
                  <a:pt x="59282" y="57094"/>
                  <a:pt x="61913" y="57094"/>
                </a:cubicBezTo>
                <a:cubicBezTo>
                  <a:pt x="64543" y="57094"/>
                  <a:pt x="66675" y="59226"/>
                  <a:pt x="66675" y="61857"/>
                </a:cubicBezTo>
                <a:cubicBezTo>
                  <a:pt x="66675" y="64487"/>
                  <a:pt x="64543" y="66619"/>
                  <a:pt x="61913" y="66619"/>
                </a:cubicBezTo>
                <a:cubicBezTo>
                  <a:pt x="59282" y="66619"/>
                  <a:pt x="57150" y="64487"/>
                  <a:pt x="57150" y="61857"/>
                </a:cubicBezTo>
                <a:close/>
                <a:moveTo>
                  <a:pt x="61913" y="123769"/>
                </a:moveTo>
                <a:cubicBezTo>
                  <a:pt x="59282" y="123769"/>
                  <a:pt x="57150" y="125902"/>
                  <a:pt x="57150" y="128532"/>
                </a:cubicBezTo>
                <a:cubicBezTo>
                  <a:pt x="57150" y="131162"/>
                  <a:pt x="59282" y="133294"/>
                  <a:pt x="61913" y="133294"/>
                </a:cubicBezTo>
                <a:cubicBezTo>
                  <a:pt x="64543" y="133294"/>
                  <a:pt x="66675" y="131162"/>
                  <a:pt x="66675" y="128532"/>
                </a:cubicBezTo>
                <a:cubicBezTo>
                  <a:pt x="66675" y="125902"/>
                  <a:pt x="64543" y="123769"/>
                  <a:pt x="61913" y="123769"/>
                </a:cubicBezTo>
                <a:close/>
                <a:moveTo>
                  <a:pt x="133350" y="80907"/>
                </a:moveTo>
                <a:cubicBezTo>
                  <a:pt x="133350" y="83537"/>
                  <a:pt x="135483" y="85669"/>
                  <a:pt x="138113" y="85669"/>
                </a:cubicBezTo>
                <a:cubicBezTo>
                  <a:pt x="140742" y="85669"/>
                  <a:pt x="142875" y="83537"/>
                  <a:pt x="142875" y="80907"/>
                </a:cubicBezTo>
                <a:cubicBezTo>
                  <a:pt x="142875" y="78277"/>
                  <a:pt x="140742" y="76144"/>
                  <a:pt x="138113" y="76144"/>
                </a:cubicBezTo>
                <a:cubicBezTo>
                  <a:pt x="135483" y="76144"/>
                  <a:pt x="133350" y="78277"/>
                  <a:pt x="133350" y="80907"/>
                </a:cubicBezTo>
                <a:close/>
              </a:path>
            </a:pathLst>
          </a:custGeom>
          <a:gradFill>
            <a:gsLst>
              <a:gs pos="27000">
                <a:srgbClr val="D59ED7"/>
              </a:gs>
              <a:gs pos="72000">
                <a:srgbClr val="8DC8E8"/>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5">
              <a:defRPr/>
            </a:pPr>
            <a:endParaRPr lang="en-US" sz="2000" kern="0">
              <a:gradFill flip="none" rotWithShape="1">
                <a:gsLst>
                  <a:gs pos="0">
                    <a:srgbClr val="000000"/>
                  </a:gs>
                  <a:gs pos="100000">
                    <a:srgbClr val="000000"/>
                  </a:gs>
                </a:gsLst>
                <a:lin ang="2700000" scaled="1"/>
                <a:tileRect/>
              </a:gradFill>
              <a:latin typeface="Segoe UI Semibold"/>
            </a:endParaRPr>
          </a:p>
        </p:txBody>
      </p:sp>
      <p:sp>
        <p:nvSpPr>
          <p:cNvPr id="7" name="Graphic 8">
            <a:extLst>
              <a:ext uri="{FF2B5EF4-FFF2-40B4-BE49-F238E27FC236}">
                <a16:creationId xmlns:a16="http://schemas.microsoft.com/office/drawing/2014/main" id="{5EB8BCA4-0EDA-D83E-3D7C-27EEA866B141}"/>
              </a:ext>
              <a:ext uri="{C183D7F6-B498-43B3-948B-1728B52AA6E4}">
                <adec:decorative xmlns:adec="http://schemas.microsoft.com/office/drawing/2017/decorative" val="1"/>
              </a:ext>
            </a:extLst>
          </p:cNvPr>
          <p:cNvSpPr/>
          <p:nvPr/>
        </p:nvSpPr>
        <p:spPr>
          <a:xfrm>
            <a:off x="7303332" y="5124329"/>
            <a:ext cx="581612" cy="605900"/>
          </a:xfrm>
          <a:custGeom>
            <a:avLst/>
            <a:gdLst>
              <a:gd name="connsiteX0" fmla="*/ 425594 w 849825"/>
              <a:gd name="connsiteY0" fmla="*/ 908 h 885313"/>
              <a:gd name="connsiteX1" fmla="*/ 524542 w 849825"/>
              <a:gd name="connsiteY1" fmla="*/ 12255 h 885313"/>
              <a:gd name="connsiteX2" fmla="*/ 550867 w 849825"/>
              <a:gd name="connsiteY2" fmla="*/ 41758 h 885313"/>
              <a:gd name="connsiteX3" fmla="*/ 558584 w 849825"/>
              <a:gd name="connsiteY3" fmla="*/ 111203 h 885313"/>
              <a:gd name="connsiteX4" fmla="*/ 628029 w 849825"/>
              <a:gd name="connsiteY4" fmla="*/ 166578 h 885313"/>
              <a:gd name="connsiteX5" fmla="*/ 646184 w 849825"/>
              <a:gd name="connsiteY5" fmla="*/ 161585 h 885313"/>
              <a:gd name="connsiteX6" fmla="*/ 709729 w 849825"/>
              <a:gd name="connsiteY6" fmla="*/ 133898 h 885313"/>
              <a:gd name="connsiteX7" fmla="*/ 748310 w 849825"/>
              <a:gd name="connsiteY7" fmla="*/ 141614 h 885313"/>
              <a:gd name="connsiteX8" fmla="*/ 848166 w 849825"/>
              <a:gd name="connsiteY8" fmla="*/ 313638 h 885313"/>
              <a:gd name="connsiteX9" fmla="*/ 835911 w 849825"/>
              <a:gd name="connsiteY9" fmla="*/ 350857 h 885313"/>
              <a:gd name="connsiteX10" fmla="*/ 779628 w 849825"/>
              <a:gd name="connsiteY10" fmla="*/ 392615 h 885313"/>
              <a:gd name="connsiteX11" fmla="*/ 766012 w 849825"/>
              <a:gd name="connsiteY11" fmla="*/ 480216 h 885313"/>
              <a:gd name="connsiteX12" fmla="*/ 779628 w 849825"/>
              <a:gd name="connsiteY12" fmla="*/ 493833 h 885313"/>
              <a:gd name="connsiteX13" fmla="*/ 835911 w 849825"/>
              <a:gd name="connsiteY13" fmla="*/ 535137 h 885313"/>
              <a:gd name="connsiteX14" fmla="*/ 848166 w 849825"/>
              <a:gd name="connsiteY14" fmla="*/ 572810 h 885313"/>
              <a:gd name="connsiteX15" fmla="*/ 748310 w 849825"/>
              <a:gd name="connsiteY15" fmla="*/ 744834 h 885313"/>
              <a:gd name="connsiteX16" fmla="*/ 709729 w 849825"/>
              <a:gd name="connsiteY16" fmla="*/ 752550 h 885313"/>
              <a:gd name="connsiteX17" fmla="*/ 645731 w 849825"/>
              <a:gd name="connsiteY17" fmla="*/ 724409 h 885313"/>
              <a:gd name="connsiteX18" fmla="*/ 563122 w 849825"/>
              <a:gd name="connsiteY18" fmla="*/ 756635 h 885313"/>
              <a:gd name="connsiteX19" fmla="*/ 558130 w 849825"/>
              <a:gd name="connsiteY19" fmla="*/ 774791 h 885313"/>
              <a:gd name="connsiteX20" fmla="*/ 550413 w 849825"/>
              <a:gd name="connsiteY20" fmla="*/ 844236 h 885313"/>
              <a:gd name="connsiteX21" fmla="*/ 524542 w 849825"/>
              <a:gd name="connsiteY21" fmla="*/ 873739 h 885313"/>
              <a:gd name="connsiteX22" fmla="*/ 324376 w 849825"/>
              <a:gd name="connsiteY22" fmla="*/ 873739 h 885313"/>
              <a:gd name="connsiteX23" fmla="*/ 298504 w 849825"/>
              <a:gd name="connsiteY23" fmla="*/ 844236 h 885313"/>
              <a:gd name="connsiteX24" fmla="*/ 290788 w 849825"/>
              <a:gd name="connsiteY24" fmla="*/ 775245 h 885313"/>
              <a:gd name="connsiteX25" fmla="*/ 221343 w 849825"/>
              <a:gd name="connsiteY25" fmla="*/ 719870 h 885313"/>
              <a:gd name="connsiteX26" fmla="*/ 203187 w 849825"/>
              <a:gd name="connsiteY26" fmla="*/ 724863 h 885313"/>
              <a:gd name="connsiteX27" fmla="*/ 139189 w 849825"/>
              <a:gd name="connsiteY27" fmla="*/ 753004 h 885313"/>
              <a:gd name="connsiteX28" fmla="*/ 100608 w 849825"/>
              <a:gd name="connsiteY28" fmla="*/ 745288 h 885313"/>
              <a:gd name="connsiteX29" fmla="*/ 1660 w 849825"/>
              <a:gd name="connsiteY29" fmla="*/ 572810 h 885313"/>
              <a:gd name="connsiteX30" fmla="*/ 13915 w 849825"/>
              <a:gd name="connsiteY30" fmla="*/ 535137 h 885313"/>
              <a:gd name="connsiteX31" fmla="*/ 70197 w 849825"/>
              <a:gd name="connsiteY31" fmla="*/ 493379 h 885313"/>
              <a:gd name="connsiteX32" fmla="*/ 83814 w 849825"/>
              <a:gd name="connsiteY32" fmla="*/ 405778 h 885313"/>
              <a:gd name="connsiteX33" fmla="*/ 70197 w 849825"/>
              <a:gd name="connsiteY33" fmla="*/ 392161 h 885313"/>
              <a:gd name="connsiteX34" fmla="*/ 13915 w 849825"/>
              <a:gd name="connsiteY34" fmla="*/ 350857 h 885313"/>
              <a:gd name="connsiteX35" fmla="*/ 1660 w 849825"/>
              <a:gd name="connsiteY35" fmla="*/ 313184 h 885313"/>
              <a:gd name="connsiteX36" fmla="*/ 101516 w 849825"/>
              <a:gd name="connsiteY36" fmla="*/ 141160 h 885313"/>
              <a:gd name="connsiteX37" fmla="*/ 140096 w 849825"/>
              <a:gd name="connsiteY37" fmla="*/ 133444 h 885313"/>
              <a:gd name="connsiteX38" fmla="*/ 203641 w 849825"/>
              <a:gd name="connsiteY38" fmla="*/ 161131 h 885313"/>
              <a:gd name="connsiteX39" fmla="*/ 286249 w 849825"/>
              <a:gd name="connsiteY39" fmla="*/ 128451 h 885313"/>
              <a:gd name="connsiteX40" fmla="*/ 291242 w 849825"/>
              <a:gd name="connsiteY40" fmla="*/ 110295 h 885313"/>
              <a:gd name="connsiteX41" fmla="*/ 298958 w 849825"/>
              <a:gd name="connsiteY41" fmla="*/ 40850 h 885313"/>
              <a:gd name="connsiteX42" fmla="*/ 325284 w 849825"/>
              <a:gd name="connsiteY42" fmla="*/ 11347 h 885313"/>
              <a:gd name="connsiteX43" fmla="*/ 425140 w 849825"/>
              <a:gd name="connsiteY43" fmla="*/ 0 h 885313"/>
              <a:gd name="connsiteX44" fmla="*/ 425140 w 849825"/>
              <a:gd name="connsiteY44" fmla="*/ 307284 h 885313"/>
              <a:gd name="connsiteX45" fmla="*/ 288973 w 849825"/>
              <a:gd name="connsiteY45" fmla="*/ 443451 h 885313"/>
              <a:gd name="connsiteX46" fmla="*/ 425140 w 849825"/>
              <a:gd name="connsiteY46" fmla="*/ 579618 h 885313"/>
              <a:gd name="connsiteX47" fmla="*/ 561307 w 849825"/>
              <a:gd name="connsiteY47" fmla="*/ 443451 h 885313"/>
              <a:gd name="connsiteX48" fmla="*/ 425140 w 849825"/>
              <a:gd name="connsiteY48" fmla="*/ 307284 h 88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9825" h="885313">
                <a:moveTo>
                  <a:pt x="425594" y="908"/>
                </a:moveTo>
                <a:cubicBezTo>
                  <a:pt x="458728" y="908"/>
                  <a:pt x="492315" y="4993"/>
                  <a:pt x="524542" y="12255"/>
                </a:cubicBezTo>
                <a:cubicBezTo>
                  <a:pt x="538612" y="15432"/>
                  <a:pt x="549506" y="27233"/>
                  <a:pt x="550867" y="41758"/>
                </a:cubicBezTo>
                <a:lnTo>
                  <a:pt x="558584" y="111203"/>
                </a:lnTo>
                <a:cubicBezTo>
                  <a:pt x="562215" y="145699"/>
                  <a:pt x="593533" y="170663"/>
                  <a:pt x="628029" y="166578"/>
                </a:cubicBezTo>
                <a:cubicBezTo>
                  <a:pt x="634383" y="165670"/>
                  <a:pt x="640284" y="164308"/>
                  <a:pt x="646184" y="161585"/>
                </a:cubicBezTo>
                <a:lnTo>
                  <a:pt x="709729" y="133898"/>
                </a:lnTo>
                <a:cubicBezTo>
                  <a:pt x="722892" y="127997"/>
                  <a:pt x="738324" y="131174"/>
                  <a:pt x="748310" y="141614"/>
                </a:cubicBezTo>
                <a:cubicBezTo>
                  <a:pt x="794153" y="190634"/>
                  <a:pt x="828648" y="249640"/>
                  <a:pt x="848166" y="313638"/>
                </a:cubicBezTo>
                <a:cubicBezTo>
                  <a:pt x="852251" y="327255"/>
                  <a:pt x="847712" y="342687"/>
                  <a:pt x="835911" y="350857"/>
                </a:cubicBezTo>
                <a:lnTo>
                  <a:pt x="779628" y="392615"/>
                </a:lnTo>
                <a:cubicBezTo>
                  <a:pt x="751941" y="413040"/>
                  <a:pt x="745586" y="452529"/>
                  <a:pt x="766012" y="480216"/>
                </a:cubicBezTo>
                <a:cubicBezTo>
                  <a:pt x="769643" y="485209"/>
                  <a:pt x="774181" y="489748"/>
                  <a:pt x="779628" y="493833"/>
                </a:cubicBezTo>
                <a:lnTo>
                  <a:pt x="835911" y="535137"/>
                </a:lnTo>
                <a:cubicBezTo>
                  <a:pt x="847712" y="543761"/>
                  <a:pt x="852705" y="558739"/>
                  <a:pt x="848166" y="572810"/>
                </a:cubicBezTo>
                <a:cubicBezTo>
                  <a:pt x="828194" y="636808"/>
                  <a:pt x="794153" y="695814"/>
                  <a:pt x="748310" y="744834"/>
                </a:cubicBezTo>
                <a:cubicBezTo>
                  <a:pt x="738324" y="755274"/>
                  <a:pt x="722892" y="758451"/>
                  <a:pt x="709729" y="752550"/>
                </a:cubicBezTo>
                <a:lnTo>
                  <a:pt x="645731" y="724409"/>
                </a:lnTo>
                <a:cubicBezTo>
                  <a:pt x="613958" y="710339"/>
                  <a:pt x="577193" y="724863"/>
                  <a:pt x="563122" y="756635"/>
                </a:cubicBezTo>
                <a:cubicBezTo>
                  <a:pt x="560399" y="762536"/>
                  <a:pt x="559037" y="768437"/>
                  <a:pt x="558130" y="774791"/>
                </a:cubicBezTo>
                <a:lnTo>
                  <a:pt x="550413" y="844236"/>
                </a:lnTo>
                <a:cubicBezTo>
                  <a:pt x="549052" y="858307"/>
                  <a:pt x="538612" y="870108"/>
                  <a:pt x="524542" y="873739"/>
                </a:cubicBezTo>
                <a:cubicBezTo>
                  <a:pt x="458728" y="889172"/>
                  <a:pt x="390190" y="889172"/>
                  <a:pt x="324376" y="873739"/>
                </a:cubicBezTo>
                <a:cubicBezTo>
                  <a:pt x="310305" y="870562"/>
                  <a:pt x="299866" y="858761"/>
                  <a:pt x="298504" y="844236"/>
                </a:cubicBezTo>
                <a:lnTo>
                  <a:pt x="290788" y="775245"/>
                </a:lnTo>
                <a:cubicBezTo>
                  <a:pt x="286703" y="740749"/>
                  <a:pt x="255839" y="716239"/>
                  <a:pt x="221343" y="719870"/>
                </a:cubicBezTo>
                <a:cubicBezTo>
                  <a:pt x="214988" y="720778"/>
                  <a:pt x="209088" y="722140"/>
                  <a:pt x="203187" y="724863"/>
                </a:cubicBezTo>
                <a:lnTo>
                  <a:pt x="139189" y="753004"/>
                </a:lnTo>
                <a:cubicBezTo>
                  <a:pt x="126026" y="758905"/>
                  <a:pt x="110594" y="755728"/>
                  <a:pt x="100608" y="745288"/>
                </a:cubicBezTo>
                <a:cubicBezTo>
                  <a:pt x="56127" y="696268"/>
                  <a:pt x="21631" y="637262"/>
                  <a:pt x="1660" y="572810"/>
                </a:cubicBezTo>
                <a:cubicBezTo>
                  <a:pt x="-2425" y="558739"/>
                  <a:pt x="2114" y="543761"/>
                  <a:pt x="13915" y="535137"/>
                </a:cubicBezTo>
                <a:lnTo>
                  <a:pt x="70197" y="493379"/>
                </a:lnTo>
                <a:cubicBezTo>
                  <a:pt x="97885" y="472954"/>
                  <a:pt x="104239" y="433919"/>
                  <a:pt x="83814" y="405778"/>
                </a:cubicBezTo>
                <a:cubicBezTo>
                  <a:pt x="80183" y="400785"/>
                  <a:pt x="75644" y="396246"/>
                  <a:pt x="70197" y="392161"/>
                </a:cubicBezTo>
                <a:lnTo>
                  <a:pt x="13915" y="350857"/>
                </a:lnTo>
                <a:cubicBezTo>
                  <a:pt x="2114" y="342233"/>
                  <a:pt x="-2879" y="327255"/>
                  <a:pt x="1660" y="313184"/>
                </a:cubicBezTo>
                <a:cubicBezTo>
                  <a:pt x="21631" y="249186"/>
                  <a:pt x="55673" y="190180"/>
                  <a:pt x="101516" y="141160"/>
                </a:cubicBezTo>
                <a:cubicBezTo>
                  <a:pt x="111501" y="130720"/>
                  <a:pt x="126934" y="127543"/>
                  <a:pt x="140096" y="133444"/>
                </a:cubicBezTo>
                <a:lnTo>
                  <a:pt x="203641" y="161131"/>
                </a:lnTo>
                <a:cubicBezTo>
                  <a:pt x="235413" y="174748"/>
                  <a:pt x="272632" y="160223"/>
                  <a:pt x="286249" y="128451"/>
                </a:cubicBezTo>
                <a:cubicBezTo>
                  <a:pt x="288519" y="122550"/>
                  <a:pt x="290334" y="116650"/>
                  <a:pt x="291242" y="110295"/>
                </a:cubicBezTo>
                <a:lnTo>
                  <a:pt x="298958" y="40850"/>
                </a:lnTo>
                <a:cubicBezTo>
                  <a:pt x="300774" y="26326"/>
                  <a:pt x="311213" y="14524"/>
                  <a:pt x="325284" y="11347"/>
                </a:cubicBezTo>
                <a:cubicBezTo>
                  <a:pt x="357964" y="4085"/>
                  <a:pt x="391098" y="454"/>
                  <a:pt x="425140" y="0"/>
                </a:cubicBezTo>
                <a:close/>
                <a:moveTo>
                  <a:pt x="425140" y="307284"/>
                </a:moveTo>
                <a:cubicBezTo>
                  <a:pt x="349794" y="307284"/>
                  <a:pt x="288973" y="368105"/>
                  <a:pt x="288973" y="443451"/>
                </a:cubicBezTo>
                <a:cubicBezTo>
                  <a:pt x="288973" y="518797"/>
                  <a:pt x="349794" y="579618"/>
                  <a:pt x="425140" y="579618"/>
                </a:cubicBezTo>
                <a:cubicBezTo>
                  <a:pt x="500486" y="579618"/>
                  <a:pt x="561307" y="518797"/>
                  <a:pt x="561307" y="443451"/>
                </a:cubicBezTo>
                <a:cubicBezTo>
                  <a:pt x="561307" y="368105"/>
                  <a:pt x="500486" y="307284"/>
                  <a:pt x="425140" y="307284"/>
                </a:cubicBezTo>
                <a:close/>
              </a:path>
            </a:pathLst>
          </a:custGeom>
          <a:gradFill>
            <a:gsLst>
              <a:gs pos="27000">
                <a:srgbClr val="D59ED7"/>
              </a:gs>
              <a:gs pos="72000">
                <a:srgbClr val="8DC8E8"/>
              </a:gs>
            </a:gsLst>
            <a:path path="circle">
              <a:fillToRect l="100000" t="100000"/>
            </a:path>
          </a:gradFill>
          <a:ln w="45118" cap="flat">
            <a:noFill/>
            <a:prstDash val="solid"/>
            <a:miter/>
          </a:ln>
        </p:spPr>
        <p:txBody>
          <a:bodyPr rtlCol="0" anchor="ctr"/>
          <a:lstStyle/>
          <a:p>
            <a:pPr>
              <a:defRPr/>
            </a:pPr>
            <a:endParaRPr lang="en-US">
              <a:solidFill>
                <a:srgbClr val="FFFFFF"/>
              </a:solidFill>
              <a:latin typeface="Segoe UI"/>
            </a:endParaRPr>
          </a:p>
        </p:txBody>
      </p:sp>
      <p:sp>
        <p:nvSpPr>
          <p:cNvPr id="8" name="Graphic 11">
            <a:extLst>
              <a:ext uri="{FF2B5EF4-FFF2-40B4-BE49-F238E27FC236}">
                <a16:creationId xmlns:a16="http://schemas.microsoft.com/office/drawing/2014/main" id="{3FDE9C4A-5E2F-904F-8485-90517FF2D4DB}"/>
              </a:ext>
              <a:ext uri="{C183D7F6-B498-43B3-948B-1728B52AA6E4}">
                <adec:decorative xmlns:adec="http://schemas.microsoft.com/office/drawing/2017/decorative" val="1"/>
              </a:ext>
            </a:extLst>
          </p:cNvPr>
          <p:cNvSpPr/>
          <p:nvPr/>
        </p:nvSpPr>
        <p:spPr>
          <a:xfrm>
            <a:off x="3684908" y="5127123"/>
            <a:ext cx="486606" cy="589828"/>
          </a:xfrm>
          <a:custGeom>
            <a:avLst/>
            <a:gdLst>
              <a:gd name="connsiteX0" fmla="*/ 23813 w 157162"/>
              <a:gd name="connsiteY0" fmla="*/ 0 h 190500"/>
              <a:gd name="connsiteX1" fmla="*/ 0 w 157162"/>
              <a:gd name="connsiteY1" fmla="*/ 23813 h 190500"/>
              <a:gd name="connsiteX2" fmla="*/ 0 w 157162"/>
              <a:gd name="connsiteY2" fmla="*/ 166688 h 190500"/>
              <a:gd name="connsiteX3" fmla="*/ 23813 w 157162"/>
              <a:gd name="connsiteY3" fmla="*/ 190500 h 190500"/>
              <a:gd name="connsiteX4" fmla="*/ 150019 w 157162"/>
              <a:gd name="connsiteY4" fmla="*/ 190500 h 190500"/>
              <a:gd name="connsiteX5" fmla="*/ 157163 w 157162"/>
              <a:gd name="connsiteY5" fmla="*/ 183356 h 190500"/>
              <a:gd name="connsiteX6" fmla="*/ 150019 w 157162"/>
              <a:gd name="connsiteY6" fmla="*/ 176213 h 190500"/>
              <a:gd name="connsiteX7" fmla="*/ 23813 w 157162"/>
              <a:gd name="connsiteY7" fmla="*/ 176213 h 190500"/>
              <a:gd name="connsiteX8" fmla="*/ 14288 w 157162"/>
              <a:gd name="connsiteY8" fmla="*/ 166688 h 190500"/>
              <a:gd name="connsiteX9" fmla="*/ 150019 w 157162"/>
              <a:gd name="connsiteY9" fmla="*/ 166688 h 190500"/>
              <a:gd name="connsiteX10" fmla="*/ 157163 w 157162"/>
              <a:gd name="connsiteY10" fmla="*/ 159544 h 190500"/>
              <a:gd name="connsiteX11" fmla="*/ 157163 w 157162"/>
              <a:gd name="connsiteY11" fmla="*/ 23813 h 190500"/>
              <a:gd name="connsiteX12" fmla="*/ 133350 w 157162"/>
              <a:gd name="connsiteY12" fmla="*/ 0 h 190500"/>
              <a:gd name="connsiteX13" fmla="*/ 23813 w 157162"/>
              <a:gd name="connsiteY13" fmla="*/ 0 h 190500"/>
              <a:gd name="connsiteX14" fmla="*/ 109538 w 157162"/>
              <a:gd name="connsiteY14" fmla="*/ 97631 h 190500"/>
              <a:gd name="connsiteX15" fmla="*/ 109538 w 157162"/>
              <a:gd name="connsiteY15" fmla="*/ 102394 h 190500"/>
              <a:gd name="connsiteX16" fmla="*/ 78581 w 157162"/>
              <a:gd name="connsiteY16" fmla="*/ 119063 h 190500"/>
              <a:gd name="connsiteX17" fmla="*/ 47625 w 157162"/>
              <a:gd name="connsiteY17" fmla="*/ 102394 h 190500"/>
              <a:gd name="connsiteX18" fmla="*/ 47625 w 157162"/>
              <a:gd name="connsiteY18" fmla="*/ 97631 h 190500"/>
              <a:gd name="connsiteX19" fmla="*/ 54769 w 157162"/>
              <a:gd name="connsiteY19" fmla="*/ 90488 h 190500"/>
              <a:gd name="connsiteX20" fmla="*/ 102394 w 157162"/>
              <a:gd name="connsiteY20" fmla="*/ 90488 h 190500"/>
              <a:gd name="connsiteX21" fmla="*/ 109538 w 157162"/>
              <a:gd name="connsiteY21" fmla="*/ 97631 h 190500"/>
              <a:gd name="connsiteX22" fmla="*/ 95250 w 157162"/>
              <a:gd name="connsiteY22" fmla="*/ 64198 h 190500"/>
              <a:gd name="connsiteX23" fmla="*/ 78581 w 157162"/>
              <a:gd name="connsiteY23" fmla="*/ 80867 h 190500"/>
              <a:gd name="connsiteX24" fmla="*/ 61913 w 157162"/>
              <a:gd name="connsiteY24" fmla="*/ 64198 h 190500"/>
              <a:gd name="connsiteX25" fmla="*/ 78581 w 157162"/>
              <a:gd name="connsiteY25" fmla="*/ 47625 h 190500"/>
              <a:gd name="connsiteX26" fmla="*/ 95250 w 157162"/>
              <a:gd name="connsiteY26" fmla="*/ 6419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162" h="190500">
                <a:moveTo>
                  <a:pt x="23813" y="0"/>
                </a:moveTo>
                <a:cubicBezTo>
                  <a:pt x="10668" y="0"/>
                  <a:pt x="0" y="10668"/>
                  <a:pt x="0" y="23813"/>
                </a:cubicBezTo>
                <a:lnTo>
                  <a:pt x="0" y="166688"/>
                </a:lnTo>
                <a:cubicBezTo>
                  <a:pt x="0" y="179832"/>
                  <a:pt x="10668" y="190500"/>
                  <a:pt x="23813" y="190500"/>
                </a:cubicBezTo>
                <a:lnTo>
                  <a:pt x="150019" y="190500"/>
                </a:lnTo>
                <a:cubicBezTo>
                  <a:pt x="153924" y="190500"/>
                  <a:pt x="157163" y="187262"/>
                  <a:pt x="157163" y="183356"/>
                </a:cubicBezTo>
                <a:cubicBezTo>
                  <a:pt x="157163" y="179451"/>
                  <a:pt x="153924" y="176213"/>
                  <a:pt x="150019" y="176213"/>
                </a:cubicBezTo>
                <a:lnTo>
                  <a:pt x="23813" y="176213"/>
                </a:lnTo>
                <a:cubicBezTo>
                  <a:pt x="18574" y="176213"/>
                  <a:pt x="14288" y="171926"/>
                  <a:pt x="14288" y="166688"/>
                </a:cubicBezTo>
                <a:lnTo>
                  <a:pt x="150019" y="166688"/>
                </a:lnTo>
                <a:cubicBezTo>
                  <a:pt x="153924" y="166688"/>
                  <a:pt x="157163" y="163449"/>
                  <a:pt x="157163" y="159544"/>
                </a:cubicBezTo>
                <a:lnTo>
                  <a:pt x="157163" y="23813"/>
                </a:lnTo>
                <a:cubicBezTo>
                  <a:pt x="157163" y="10668"/>
                  <a:pt x="146495" y="0"/>
                  <a:pt x="133350" y="0"/>
                </a:cubicBezTo>
                <a:lnTo>
                  <a:pt x="23813" y="0"/>
                </a:lnTo>
                <a:close/>
                <a:moveTo>
                  <a:pt x="109538" y="97631"/>
                </a:moveTo>
                <a:lnTo>
                  <a:pt x="109538" y="102394"/>
                </a:lnTo>
                <a:cubicBezTo>
                  <a:pt x="109538" y="111919"/>
                  <a:pt x="96393" y="119063"/>
                  <a:pt x="78581" y="119063"/>
                </a:cubicBezTo>
                <a:cubicBezTo>
                  <a:pt x="60770" y="119063"/>
                  <a:pt x="47625" y="111919"/>
                  <a:pt x="47625" y="102394"/>
                </a:cubicBezTo>
                <a:lnTo>
                  <a:pt x="47625" y="97631"/>
                </a:lnTo>
                <a:cubicBezTo>
                  <a:pt x="47625" y="93726"/>
                  <a:pt x="50864" y="90488"/>
                  <a:pt x="54769" y="90488"/>
                </a:cubicBezTo>
                <a:lnTo>
                  <a:pt x="102394" y="90488"/>
                </a:lnTo>
                <a:cubicBezTo>
                  <a:pt x="106299" y="90488"/>
                  <a:pt x="109538" y="93726"/>
                  <a:pt x="109538" y="97631"/>
                </a:cubicBezTo>
                <a:close/>
                <a:moveTo>
                  <a:pt x="95250" y="64198"/>
                </a:moveTo>
                <a:cubicBezTo>
                  <a:pt x="95250" y="73438"/>
                  <a:pt x="87821" y="80867"/>
                  <a:pt x="78581" y="80867"/>
                </a:cubicBezTo>
                <a:cubicBezTo>
                  <a:pt x="69342" y="80867"/>
                  <a:pt x="61913" y="73438"/>
                  <a:pt x="61913" y="64198"/>
                </a:cubicBezTo>
                <a:cubicBezTo>
                  <a:pt x="61913" y="54959"/>
                  <a:pt x="69342" y="47625"/>
                  <a:pt x="78581" y="47625"/>
                </a:cubicBezTo>
                <a:cubicBezTo>
                  <a:pt x="87821" y="47625"/>
                  <a:pt x="95250" y="55055"/>
                  <a:pt x="95250" y="64198"/>
                </a:cubicBezTo>
                <a:close/>
              </a:path>
            </a:pathLst>
          </a:custGeom>
          <a:gradFill>
            <a:gsLst>
              <a:gs pos="27000">
                <a:srgbClr val="D59ED7"/>
              </a:gs>
              <a:gs pos="72000">
                <a:srgbClr val="8DC8E8"/>
              </a:gs>
            </a:gsLst>
            <a:path path="circle">
              <a:fillToRect l="100000" t="100000"/>
            </a:path>
          </a:gradFill>
          <a:ln w="9525" cap="flat">
            <a:noFill/>
            <a:prstDash val="solid"/>
            <a:miter/>
          </a:ln>
        </p:spPr>
        <p:txBody>
          <a:bodyPr rtlCol="0" anchor="ctr"/>
          <a:lstStyle/>
          <a:p>
            <a:pPr>
              <a:defRPr/>
            </a:pPr>
            <a:endParaRPr lang="en-US">
              <a:solidFill>
                <a:srgbClr val="FFFFFF"/>
              </a:solidFill>
              <a:latin typeface="Segoe UI"/>
            </a:endParaRPr>
          </a:p>
        </p:txBody>
      </p:sp>
    </p:spTree>
    <p:extLst>
      <p:ext uri="{BB962C8B-B14F-4D97-AF65-F5344CB8AC3E}">
        <p14:creationId xmlns:p14="http://schemas.microsoft.com/office/powerpoint/2010/main" val="192874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400"/>
                                  </p:stCondLst>
                                  <p:childTnLst>
                                    <p:animMotion origin="layout" path="M 0 -3.7037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6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600"/>
                                  </p:stCondLst>
                                  <p:childTnLst>
                                    <p:animMotion origin="layout" path="M 4.58333E-6 7.40741E-7 L 4.58333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8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800"/>
                                  </p:stCondLst>
                                  <p:childTnLst>
                                    <p:animMotion origin="layout" path="M 3.33333E-6 4.81481E-6 L 3.33333E-6 0.03541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P spid="7" grpId="0" animBg="1"/>
      <p:bldP spid="7" grpId="1" animBg="1"/>
      <p:bldP spid="8" grpId="0" animBg="1"/>
      <p:bldP spid="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372ED-E83D-2AB6-4E37-C4540D5E0CEB}"/>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92898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4" descr="AI safety and security encompass the Copilot stack">
            <a:extLst>
              <a:ext uri="{FF2B5EF4-FFF2-40B4-BE49-F238E27FC236}">
                <a16:creationId xmlns:a16="http://schemas.microsoft.com/office/drawing/2014/main" id="{9B69BAB8-B92B-3104-D8DD-B06E7B9FC4F4}"/>
              </a:ext>
            </a:extLst>
          </p:cNvPr>
          <p:cNvSpPr/>
          <p:nvPr/>
        </p:nvSpPr>
        <p:spPr bwMode="auto">
          <a:xfrm>
            <a:off x="4841117" y="1218336"/>
            <a:ext cx="5669280" cy="4616850"/>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Variable Display Semib" pitchFamily="2" charset="0"/>
            </a:endParaRPr>
          </a:p>
        </p:txBody>
      </p:sp>
      <p:sp>
        <p:nvSpPr>
          <p:cNvPr id="30" name="Rectangle 29">
            <a:extLst>
              <a:ext uri="{FF2B5EF4-FFF2-40B4-BE49-F238E27FC236}">
                <a16:creationId xmlns:a16="http://schemas.microsoft.com/office/drawing/2014/main" id="{6DB32856-CE3D-8965-1985-116A6F292F71}"/>
              </a:ext>
              <a:ext uri="{C183D7F6-B498-43B3-948B-1728B52AA6E4}">
                <adec:decorative xmlns:adec="http://schemas.microsoft.com/office/drawing/2017/decorative" val="1"/>
              </a:ext>
            </a:extLst>
          </p:cNvPr>
          <p:cNvSpPr/>
          <p:nvPr/>
        </p:nvSpPr>
        <p:spPr bwMode="auto">
          <a:xfrm>
            <a:off x="6652295" y="1082411"/>
            <a:ext cx="2046924"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7" name="Rounded Rectangle 62">
            <a:extLst>
              <a:ext uri="{FF2B5EF4-FFF2-40B4-BE49-F238E27FC236}">
                <a16:creationId xmlns:a16="http://schemas.microsoft.com/office/drawing/2014/main" id="{0AE1D13A-9A55-55B7-844E-4D7DA70AF416}"/>
              </a:ext>
            </a:extLst>
          </p:cNvPr>
          <p:cNvSpPr/>
          <p:nvPr/>
        </p:nvSpPr>
        <p:spPr bwMode="auto">
          <a:xfrm>
            <a:off x="6652295" y="1022814"/>
            <a:ext cx="2046924"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dirty="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Steps in Data Analysis</a:t>
            </a:r>
          </a:p>
        </p:txBody>
      </p:sp>
      <p:sp>
        <p:nvSpPr>
          <p:cNvPr id="26" name="Rectangle 25">
            <a:extLst>
              <a:ext uri="{FF2B5EF4-FFF2-40B4-BE49-F238E27FC236}">
                <a16:creationId xmlns:a16="http://schemas.microsoft.com/office/drawing/2014/main" id="{FD3E351B-E85A-0B2A-FAC4-E9D713626325}"/>
              </a:ext>
              <a:ext uri="{C183D7F6-B498-43B3-948B-1728B52AA6E4}">
                <adec:decorative xmlns:adec="http://schemas.microsoft.com/office/drawing/2017/decorative" val="1"/>
              </a:ext>
            </a:extLst>
          </p:cNvPr>
          <p:cNvSpPr/>
          <p:nvPr/>
        </p:nvSpPr>
        <p:spPr bwMode="auto">
          <a:xfrm>
            <a:off x="7053461" y="5156575"/>
            <a:ext cx="1234436" cy="424135"/>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7FA575A9-3BAB-B0BF-C3C3-F5A00138B725}"/>
              </a:ext>
              <a:ext uri="{C183D7F6-B498-43B3-948B-1728B52AA6E4}">
                <adec:decorative xmlns:adec="http://schemas.microsoft.com/office/drawing/2017/decorative" val="1"/>
              </a:ext>
            </a:extLst>
          </p:cNvPr>
          <p:cNvGrpSpPr/>
          <p:nvPr/>
        </p:nvGrpSpPr>
        <p:grpSpPr>
          <a:xfrm>
            <a:off x="5252597" y="4297605"/>
            <a:ext cx="4846320" cy="365760"/>
            <a:chOff x="3672840" y="4845873"/>
            <a:chExt cx="4846320" cy="365760"/>
          </a:xfrm>
        </p:grpSpPr>
        <p:cxnSp>
          <p:nvCxnSpPr>
            <p:cNvPr id="28" name="Straight Connector 27">
              <a:extLst>
                <a:ext uri="{FF2B5EF4-FFF2-40B4-BE49-F238E27FC236}">
                  <a16:creationId xmlns:a16="http://schemas.microsoft.com/office/drawing/2014/main" id="{EF667C45-DE74-367C-CBF2-74B9944C7BB4}"/>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475553-1E94-D8EC-4CF5-8FC908732638}"/>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Rounded Rectangle 62">
            <a:extLst>
              <a:ext uri="{FF2B5EF4-FFF2-40B4-BE49-F238E27FC236}">
                <a16:creationId xmlns:a16="http://schemas.microsoft.com/office/drawing/2014/main" id="{89D40667-A533-9970-7942-C5F731D3FFD8}"/>
              </a:ext>
            </a:extLst>
          </p:cNvPr>
          <p:cNvSpPr/>
          <p:nvPr/>
        </p:nvSpPr>
        <p:spPr bwMode="auto">
          <a:xfrm>
            <a:off x="5069717" y="2511104"/>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Data Cleaning</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cxnSp>
        <p:nvCxnSpPr>
          <p:cNvPr id="17" name="Straight Arrow Connector 16">
            <a:extLst>
              <a:ext uri="{FF2B5EF4-FFF2-40B4-BE49-F238E27FC236}">
                <a16:creationId xmlns:a16="http://schemas.microsoft.com/office/drawing/2014/main" id="{F75A71E0-BAA0-1D45-9AC1-39941EFC41AD}"/>
              </a:ext>
              <a:ext uri="{C183D7F6-B498-43B3-948B-1728B52AA6E4}">
                <adec:decorative xmlns:adec="http://schemas.microsoft.com/office/drawing/2017/decorative" val="1"/>
              </a:ext>
            </a:extLst>
          </p:cNvPr>
          <p:cNvCxnSpPr>
            <a:cxnSpLocks/>
          </p:cNvCxnSpPr>
          <p:nvPr/>
        </p:nvCxnSpPr>
        <p:spPr>
          <a:xfrm>
            <a:off x="7541760" y="2170008"/>
            <a:ext cx="0" cy="225333"/>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9DBE41D-7240-A1BA-BD87-041C6143EF56}"/>
              </a:ext>
              <a:ext uri="{C183D7F6-B498-43B3-948B-1728B52AA6E4}">
                <adec:decorative xmlns:adec="http://schemas.microsoft.com/office/drawing/2017/decorative" val="1"/>
              </a:ext>
            </a:extLst>
          </p:cNvPr>
          <p:cNvGrpSpPr/>
          <p:nvPr/>
        </p:nvGrpSpPr>
        <p:grpSpPr>
          <a:xfrm>
            <a:off x="5252597" y="2029581"/>
            <a:ext cx="4846320" cy="365760"/>
            <a:chOff x="3672840" y="2577849"/>
            <a:chExt cx="4846320" cy="365760"/>
          </a:xfrm>
        </p:grpSpPr>
        <p:grpSp>
          <p:nvGrpSpPr>
            <p:cNvPr id="18" name="Group 17">
              <a:extLst>
                <a:ext uri="{FF2B5EF4-FFF2-40B4-BE49-F238E27FC236}">
                  <a16:creationId xmlns:a16="http://schemas.microsoft.com/office/drawing/2014/main" id="{8BB10366-E75E-B883-4117-CD6047F7CE04}"/>
                </a:ext>
              </a:extLst>
            </p:cNvPr>
            <p:cNvGrpSpPr/>
            <p:nvPr/>
          </p:nvGrpSpPr>
          <p:grpSpPr>
            <a:xfrm>
              <a:off x="3672840" y="2577849"/>
              <a:ext cx="4846320" cy="365760"/>
              <a:chOff x="3672840" y="2577849"/>
              <a:chExt cx="4846320" cy="365760"/>
            </a:xfrm>
          </p:grpSpPr>
          <p:cxnSp>
            <p:nvCxnSpPr>
              <p:cNvPr id="19" name="Straight Connector 18">
                <a:extLst>
                  <a:ext uri="{FF2B5EF4-FFF2-40B4-BE49-F238E27FC236}">
                    <a16:creationId xmlns:a16="http://schemas.microsoft.com/office/drawing/2014/main" id="{F69C991D-2CE0-BD70-8535-052F4F308B66}"/>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AA4956-605F-EC20-B17D-70F51DFDE247}"/>
                  </a:ext>
                  <a:ext uri="{C183D7F6-B498-43B3-948B-1728B52AA6E4}">
                    <adec:decorative xmlns:adec="http://schemas.microsoft.com/office/drawing/2017/decorative" val="1"/>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EC9EDB29-2554-0747-7B0B-E55B570AF7A2}"/>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Title 1">
            <a:extLst>
              <a:ext uri="{FF2B5EF4-FFF2-40B4-BE49-F238E27FC236}">
                <a16:creationId xmlns:a16="http://schemas.microsoft.com/office/drawing/2014/main" id="{91338C59-721B-37DF-4E11-475B760329DD}"/>
              </a:ext>
            </a:extLst>
          </p:cNvPr>
          <p:cNvSpPr txBox="1">
            <a:spLocks/>
          </p:cNvSpPr>
          <p:nvPr/>
        </p:nvSpPr>
        <p:spPr>
          <a:xfrm>
            <a:off x="352134" y="1297189"/>
            <a:ext cx="9144000" cy="1458687"/>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spc="-42" dirty="0">
                <a:latin typeface="Segoe UI Semibold"/>
                <a:ea typeface="+mj-lt"/>
                <a:cs typeface="Segoe UI Semibold"/>
              </a:rPr>
              <a:t>Key Steps in</a:t>
            </a:r>
          </a:p>
          <a:p>
            <a:r>
              <a:rPr lang="en-US" sz="4000" spc="-42" dirty="0">
                <a:latin typeface="Segoe UI Semibold"/>
                <a:ea typeface="+mj-lt"/>
                <a:cs typeface="Segoe UI Semibold"/>
              </a:rPr>
              <a:t>Data Analysis</a:t>
            </a:r>
            <a:endParaRPr lang="en-US" dirty="0"/>
          </a:p>
        </p:txBody>
      </p:sp>
      <p:sp>
        <p:nvSpPr>
          <p:cNvPr id="2" name="Rounded Rectangle 62">
            <a:extLst>
              <a:ext uri="{FF2B5EF4-FFF2-40B4-BE49-F238E27FC236}">
                <a16:creationId xmlns:a16="http://schemas.microsoft.com/office/drawing/2014/main" id="{C4222F01-EA81-CE5F-9C6D-AAE2EB459971}"/>
              </a:ext>
            </a:extLst>
          </p:cNvPr>
          <p:cNvSpPr/>
          <p:nvPr/>
        </p:nvSpPr>
        <p:spPr bwMode="auto">
          <a:xfrm>
            <a:off x="5069717" y="1640962"/>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Data Collection</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sp>
        <p:nvSpPr>
          <p:cNvPr id="32" name="Rounded Rectangle 62">
            <a:extLst>
              <a:ext uri="{FF2B5EF4-FFF2-40B4-BE49-F238E27FC236}">
                <a16:creationId xmlns:a16="http://schemas.microsoft.com/office/drawing/2014/main" id="{A84B481A-9303-A3A7-2BA0-215E6E95153F}"/>
              </a:ext>
            </a:extLst>
          </p:cNvPr>
          <p:cNvSpPr/>
          <p:nvPr/>
        </p:nvSpPr>
        <p:spPr bwMode="auto">
          <a:xfrm>
            <a:off x="5047332" y="4133699"/>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Data Modelling</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sp>
        <p:nvSpPr>
          <p:cNvPr id="33" name="Rounded Rectangle 62">
            <a:extLst>
              <a:ext uri="{FF2B5EF4-FFF2-40B4-BE49-F238E27FC236}">
                <a16:creationId xmlns:a16="http://schemas.microsoft.com/office/drawing/2014/main" id="{40323F66-1ABF-4FF8-8854-D2CC1D4344B0}"/>
              </a:ext>
            </a:extLst>
          </p:cNvPr>
          <p:cNvSpPr/>
          <p:nvPr/>
        </p:nvSpPr>
        <p:spPr bwMode="auto">
          <a:xfrm>
            <a:off x="5069717" y="3333600"/>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Exploratory Data Analysis (EDA)</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cxnSp>
        <p:nvCxnSpPr>
          <p:cNvPr id="34" name="Straight Arrow Connector 33">
            <a:extLst>
              <a:ext uri="{FF2B5EF4-FFF2-40B4-BE49-F238E27FC236}">
                <a16:creationId xmlns:a16="http://schemas.microsoft.com/office/drawing/2014/main" id="{9C328164-23B5-E0D5-1A92-7FE39B280E14}"/>
              </a:ext>
              <a:ext uri="{C183D7F6-B498-43B3-948B-1728B52AA6E4}">
                <adec:decorative xmlns:adec="http://schemas.microsoft.com/office/drawing/2017/decorative" val="1"/>
              </a:ext>
            </a:extLst>
          </p:cNvPr>
          <p:cNvCxnSpPr>
            <a:cxnSpLocks/>
          </p:cNvCxnSpPr>
          <p:nvPr/>
        </p:nvCxnSpPr>
        <p:spPr>
          <a:xfrm>
            <a:off x="7541760" y="3016091"/>
            <a:ext cx="0" cy="225333"/>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0104A4F-1638-B3CE-6C04-F57666112FB8}"/>
              </a:ext>
              <a:ext uri="{C183D7F6-B498-43B3-948B-1728B52AA6E4}">
                <adec:decorative xmlns:adec="http://schemas.microsoft.com/office/drawing/2017/decorative" val="1"/>
              </a:ext>
            </a:extLst>
          </p:cNvPr>
          <p:cNvCxnSpPr>
            <a:cxnSpLocks/>
          </p:cNvCxnSpPr>
          <p:nvPr/>
        </p:nvCxnSpPr>
        <p:spPr>
          <a:xfrm>
            <a:off x="7541760" y="3830643"/>
            <a:ext cx="0" cy="225333"/>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13886D3-DDE5-70A9-CC5B-888EEB0DEF10}"/>
              </a:ext>
              <a:ext uri="{C183D7F6-B498-43B3-948B-1728B52AA6E4}">
                <adec:decorative xmlns:adec="http://schemas.microsoft.com/office/drawing/2017/decorative" val="1"/>
              </a:ext>
            </a:extLst>
          </p:cNvPr>
          <p:cNvCxnSpPr>
            <a:cxnSpLocks/>
          </p:cNvCxnSpPr>
          <p:nvPr/>
        </p:nvCxnSpPr>
        <p:spPr>
          <a:xfrm>
            <a:off x="7541760" y="4663365"/>
            <a:ext cx="0" cy="225333"/>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37" name="Rounded Rectangle 62">
            <a:extLst>
              <a:ext uri="{FF2B5EF4-FFF2-40B4-BE49-F238E27FC236}">
                <a16:creationId xmlns:a16="http://schemas.microsoft.com/office/drawing/2014/main" id="{A9338C2F-C28C-6F37-41D1-F30F30C3F4C2}"/>
              </a:ext>
            </a:extLst>
          </p:cNvPr>
          <p:cNvSpPr/>
          <p:nvPr/>
        </p:nvSpPr>
        <p:spPr bwMode="auto">
          <a:xfrm>
            <a:off x="5047332" y="4994983"/>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Interpretation and Communication</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spTree>
    <p:extLst>
      <p:ext uri="{BB962C8B-B14F-4D97-AF65-F5344CB8AC3E}">
        <p14:creationId xmlns:p14="http://schemas.microsoft.com/office/powerpoint/2010/main" val="3039482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00" spd="-100000" fill="hold"/>
                                        <p:tgtEl>
                                          <p:spTgt spid="2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70833E-6 -3.7037E-7 L 2.70833E-6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100"/>
                                  </p:stCondLst>
                                  <p:childTnLst>
                                    <p:animMotion origin="layout" path="M 0 3.33333E-6 L 0 0.03541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4.58333E-6 -4.81481E-6 L 4.58333E-6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100000" fill="hold" nodeType="withEffect">
                                  <p:stCondLst>
                                    <p:cond delay="500"/>
                                  </p:stCondLst>
                                  <p:childTnLst>
                                    <p:animMotion origin="layout" path="M 0 -3.33333E-6 L 0 0.03542 " pathEditMode="relative" rAng="0" ptsTypes="AA">
                                      <p:cBhvr>
                                        <p:cTn id="29" dur="700" spd="-100000" fill="hold"/>
                                        <p:tgtEl>
                                          <p:spTgt spid="24"/>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decel="100000" fill="hold" grpId="1" nodeType="withEffect">
                                  <p:stCondLst>
                                    <p:cond delay="300"/>
                                  </p:stCondLst>
                                  <p:childTnLst>
                                    <p:animMotion origin="layout" path="M 4.58333E-6 -2.96296E-6 L 4.58333E-6 0.03542 " pathEditMode="relative" rAng="0" ptsTypes="AA">
                                      <p:cBhvr>
                                        <p:cTn id="34" dur="700" spd="-100000" fill="hold"/>
                                        <p:tgtEl>
                                          <p:spTgt spid="2"/>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42" presetClass="path" presetSubtype="0" decel="100000" fill="hold" grpId="1" nodeType="withEffect">
                                  <p:stCondLst>
                                    <p:cond delay="300"/>
                                  </p:stCondLst>
                                  <p:childTnLst>
                                    <p:animMotion origin="layout" path="M -2.29167E-6 1.11111E-6 L -2.29167E-6 0.03542 " pathEditMode="relative" rAng="0" ptsTypes="AA">
                                      <p:cBhvr>
                                        <p:cTn id="39" dur="700" spd="-100000" fill="hold"/>
                                        <p:tgtEl>
                                          <p:spTgt spid="3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42" presetClass="path" presetSubtype="0" decel="100000" fill="hold" grpId="1" nodeType="withEffect">
                                  <p:stCondLst>
                                    <p:cond delay="300"/>
                                  </p:stCondLst>
                                  <p:childTnLst>
                                    <p:animMotion origin="layout" path="M 4.58333E-6 -2.22222E-6 L 4.58333E-6 0.03542 " pathEditMode="relative" rAng="0" ptsTypes="AA">
                                      <p:cBhvr>
                                        <p:cTn id="44" dur="700" spd="-100000" fill="hold"/>
                                        <p:tgtEl>
                                          <p:spTgt spid="3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grpId="1" nodeType="withEffect">
                                  <p:stCondLst>
                                    <p:cond delay="300"/>
                                  </p:stCondLst>
                                  <p:childTnLst>
                                    <p:animMotion origin="layout" path="M -2.29167E-6 -3.33333E-6 L -2.29167E-6 0.03542 " pathEditMode="relative" rAng="0" ptsTypes="AA">
                                      <p:cBhvr>
                                        <p:cTn id="49"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animBg="1"/>
      <p:bldP spid="27" grpId="1" animBg="1"/>
      <p:bldP spid="13" grpId="0" animBg="1"/>
      <p:bldP spid="13" grpId="1" animBg="1"/>
      <p:bldP spid="2" grpId="0" animBg="1"/>
      <p:bldP spid="2" grpId="1" animBg="1"/>
      <p:bldP spid="32" grpId="0" animBg="1"/>
      <p:bldP spid="32" grpId="1" animBg="1"/>
      <p:bldP spid="33" grpId="0" animBg="1"/>
      <p:bldP spid="33" grpId="1" animBg="1"/>
      <p:bldP spid="37" grpId="0" animBg="1"/>
      <p:bldP spid="3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BFA6-32E3-2B6D-FDA4-FB722370463A}"/>
              </a:ext>
            </a:extLst>
          </p:cNvPr>
          <p:cNvSpPr>
            <a:spLocks noGrp="1"/>
          </p:cNvSpPr>
          <p:nvPr>
            <p:ph type="title"/>
          </p:nvPr>
        </p:nvSpPr>
        <p:spPr>
          <a:xfrm>
            <a:off x="588263" y="1451427"/>
            <a:ext cx="4158362" cy="1107996"/>
          </a:xfrm>
        </p:spPr>
        <p:txBody>
          <a:bodyPr/>
          <a:lstStyle/>
          <a:p>
            <a:r>
              <a:rPr lang="en-US" dirty="0"/>
              <a:t>Introduction to Football Analytics:</a:t>
            </a:r>
            <a:endParaRPr lang="en-MY" dirty="0"/>
          </a:p>
        </p:txBody>
      </p:sp>
      <p:sp>
        <p:nvSpPr>
          <p:cNvPr id="3" name="Text Placeholder 2">
            <a:extLst>
              <a:ext uri="{FF2B5EF4-FFF2-40B4-BE49-F238E27FC236}">
                <a16:creationId xmlns:a16="http://schemas.microsoft.com/office/drawing/2014/main" id="{A7B674F6-D684-24AB-746B-7FDDB99E78DC}"/>
              </a:ext>
            </a:extLst>
          </p:cNvPr>
          <p:cNvSpPr>
            <a:spLocks noGrp="1"/>
          </p:cNvSpPr>
          <p:nvPr>
            <p:ph type="body" sz="quarter" idx="10"/>
          </p:nvPr>
        </p:nvSpPr>
        <p:spPr>
          <a:xfrm>
            <a:off x="584200" y="2997657"/>
            <a:ext cx="4162425" cy="2031325"/>
          </a:xfrm>
        </p:spPr>
        <p:txBody>
          <a:bodyPr/>
          <a:lstStyle/>
          <a:p>
            <a:r>
              <a:rPr lang="en-US" dirty="0"/>
              <a:t>Football analytics refers to the use of data analysis techniques to gain insights into various aspects of the sport, including player performance, team strategies, and talent scouting</a:t>
            </a:r>
            <a:endParaRPr lang="en-MY" dirty="0"/>
          </a:p>
        </p:txBody>
      </p:sp>
      <p:pic>
        <p:nvPicPr>
          <p:cNvPr id="6" name="Picture Placeholder 5">
            <a:extLst>
              <a:ext uri="{FF2B5EF4-FFF2-40B4-BE49-F238E27FC236}">
                <a16:creationId xmlns:a16="http://schemas.microsoft.com/office/drawing/2014/main" id="{96F5399C-FF35-7ED1-8F10-8DFBDFC559F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8086" r="18086"/>
          <a:stretch>
            <a:fillRect/>
          </a:stretch>
        </p:blipFill>
        <p:spPr>
          <a:xfrm>
            <a:off x="5181600" y="0"/>
            <a:ext cx="7010400" cy="7010400"/>
          </a:xfrm>
        </p:spPr>
      </p:pic>
    </p:spTree>
    <p:extLst>
      <p:ext uri="{BB962C8B-B14F-4D97-AF65-F5344CB8AC3E}">
        <p14:creationId xmlns:p14="http://schemas.microsoft.com/office/powerpoint/2010/main" val="10341861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21C05D58-6A94-3B91-94CF-90B3BAD23450}"/>
              </a:ext>
              <a:ext uri="{C183D7F6-B498-43B3-948B-1728B52AA6E4}">
                <adec:decorative xmlns:adec="http://schemas.microsoft.com/office/drawing/2017/decorative" val="1"/>
              </a:ext>
            </a:extLst>
          </p:cNvPr>
          <p:cNvSpPr txBox="1">
            <a:spLocks noGrp="1"/>
          </p:cNvSpPr>
          <p:nvPr>
            <p:ph type="title" idx="4294967295"/>
          </p:nvPr>
        </p:nvSpPr>
        <p:spPr>
          <a:xfrm>
            <a:off x="4915677" y="-985230"/>
            <a:ext cx="436013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Studio (2)</a:t>
            </a:r>
          </a:p>
        </p:txBody>
      </p:sp>
      <p:sp>
        <p:nvSpPr>
          <p:cNvPr id="10" name="Title 1">
            <a:extLst>
              <a:ext uri="{FF2B5EF4-FFF2-40B4-BE49-F238E27FC236}">
                <a16:creationId xmlns:a16="http://schemas.microsoft.com/office/drawing/2014/main" id="{60088504-1816-E71F-4412-4B9675A50C93}"/>
              </a:ext>
            </a:extLst>
          </p:cNvPr>
          <p:cNvSpPr txBox="1">
            <a:spLocks/>
          </p:cNvSpPr>
          <p:nvPr/>
        </p:nvSpPr>
        <p:spPr>
          <a:xfrm>
            <a:off x="2914536" y="709351"/>
            <a:ext cx="6804211"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dirty="0"/>
              <a:t>Importance of Football Analytics</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487761" y="1755312"/>
            <a:ext cx="9089028" cy="892552"/>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t>The importance of football analysis lies in its ability to provide teams with valuable insights and strategic advantages in a highly competitive sport.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3175">
                <a:noFill/>
              </a:ln>
              <a:gradFill>
                <a:gsLst>
                  <a:gs pos="80460">
                    <a:srgbClr val="FFFFFF"/>
                  </a:gs>
                  <a:gs pos="59551">
                    <a:srgbClr val="FFFFFF"/>
                  </a:gs>
                </a:gsLst>
                <a:path path="circle">
                  <a:fillToRect l="100000" t="100000"/>
                </a:path>
              </a:gradFill>
              <a:effectLst/>
              <a:uLnTx/>
              <a:uFillTx/>
              <a:latin typeface="Segoe UI"/>
              <a:ea typeface="+mn-ea"/>
              <a:cs typeface="Segoe UI"/>
            </a:endParaRPr>
          </a:p>
        </p:txBody>
      </p:sp>
      <p:sp>
        <p:nvSpPr>
          <p:cNvPr id="87" name="TextBox 86">
            <a:extLst>
              <a:ext uri="{FF2B5EF4-FFF2-40B4-BE49-F238E27FC236}">
                <a16:creationId xmlns:a16="http://schemas.microsoft.com/office/drawing/2014/main" id="{11A1964A-2B78-10B9-CE15-B4749D5BD1ED}"/>
              </a:ext>
            </a:extLst>
          </p:cNvPr>
          <p:cNvSpPr txBox="1"/>
          <p:nvPr/>
        </p:nvSpPr>
        <p:spPr>
          <a:xfrm>
            <a:off x="844480" y="3602694"/>
            <a:ext cx="1869506" cy="1292662"/>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lang="en-US" sz="1600" b="1" dirty="0">
                <a:solidFill>
                  <a:srgbClr val="FFFFFF"/>
                </a:solidFill>
                <a:latin typeface="Segoe UI Semibold"/>
                <a:cs typeface="Segoe UI"/>
              </a:rPr>
              <a:t>Player</a:t>
            </a:r>
            <a:r>
              <a:rPr kumimoji="0" lang="en-US" sz="1600" b="1" i="0" u="none" strike="noStrike" kern="1200" cap="none" spc="0" normalizeH="0" baseline="0" noProof="0" dirty="0">
                <a:ln>
                  <a:noFill/>
                </a:ln>
                <a:solidFill>
                  <a:srgbClr val="FFFFFF"/>
                </a:solidFill>
                <a:effectLst/>
                <a:uLnTx/>
                <a:uFillTx/>
                <a:latin typeface="Segoe UI Semibold"/>
                <a:ea typeface="+mn-ea"/>
                <a:cs typeface="Segoe UI"/>
              </a:rPr>
              <a:t> Performance</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rgbClr val="FFFFFF"/>
                </a:solidFill>
                <a:latin typeface="Segoe UI"/>
                <a:cs typeface="Segoe UI"/>
              </a:rPr>
              <a:t>P</a:t>
            </a:r>
            <a:r>
              <a:rPr kumimoji="0" lang="en-US" sz="1200" b="0" i="0" u="none" strike="noStrike" kern="1200" cap="none" spc="0" normalizeH="0" baseline="0" noProof="0" dirty="0" err="1">
                <a:ln>
                  <a:noFill/>
                </a:ln>
                <a:solidFill>
                  <a:srgbClr val="FFFFFF"/>
                </a:solidFill>
                <a:effectLst/>
                <a:uLnTx/>
                <a:uFillTx/>
                <a:latin typeface="Segoe UI"/>
                <a:ea typeface="+mn-ea"/>
                <a:cs typeface="Segoe UI"/>
              </a:rPr>
              <a:t>assing</a:t>
            </a:r>
            <a:r>
              <a:rPr kumimoji="0" lang="en-US" sz="1200" b="0" i="0" u="none" strike="noStrike" kern="1200" cap="none" spc="0" normalizeH="0" baseline="0" noProof="0" dirty="0">
                <a:ln>
                  <a:noFill/>
                </a:ln>
                <a:solidFill>
                  <a:srgbClr val="FFFFFF"/>
                </a:solidFill>
                <a:effectLst/>
                <a:uLnTx/>
                <a:uFillTx/>
                <a:latin typeface="Segoe UI"/>
                <a:ea typeface="+mn-ea"/>
                <a:cs typeface="Segoe UI"/>
              </a:rPr>
              <a:t> accuracy</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rgbClr val="FFFFFF"/>
                </a:solidFill>
                <a:latin typeface="Segoe UI"/>
                <a:cs typeface="Segoe UI"/>
              </a:rPr>
              <a:t>S</a:t>
            </a:r>
            <a:r>
              <a:rPr kumimoji="0" lang="en-US" sz="1200" b="0" i="0" u="none" strike="noStrike" kern="1200" cap="none" spc="0" normalizeH="0" baseline="0" noProof="0" dirty="0">
                <a:ln>
                  <a:noFill/>
                </a:ln>
                <a:solidFill>
                  <a:srgbClr val="FFFFFF"/>
                </a:solidFill>
                <a:effectLst/>
                <a:uLnTx/>
                <a:uFillTx/>
                <a:latin typeface="Segoe UI"/>
                <a:ea typeface="+mn-ea"/>
                <a:cs typeface="Segoe UI"/>
              </a:rPr>
              <a:t>hot accuracy</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rgbClr val="FFFFFF"/>
                </a:solidFill>
                <a:latin typeface="Segoe UI"/>
                <a:cs typeface="Segoe UI"/>
              </a:rPr>
              <a:t>D</a:t>
            </a:r>
            <a:r>
              <a:rPr kumimoji="0" lang="en-US" sz="1200" b="0" i="0" u="none" strike="noStrike" kern="1200" cap="none" spc="0" normalizeH="0" baseline="0" noProof="0" dirty="0" err="1">
                <a:ln>
                  <a:noFill/>
                </a:ln>
                <a:solidFill>
                  <a:srgbClr val="FFFFFF"/>
                </a:solidFill>
                <a:effectLst/>
                <a:uLnTx/>
                <a:uFillTx/>
                <a:latin typeface="Segoe UI"/>
                <a:ea typeface="+mn-ea"/>
                <a:cs typeface="Segoe UI"/>
              </a:rPr>
              <a:t>efensive</a:t>
            </a:r>
            <a:r>
              <a:rPr kumimoji="0" lang="en-US" sz="1200" b="0" i="0" u="none" strike="noStrike" kern="1200" cap="none" spc="0" normalizeH="0" baseline="0" noProof="0" dirty="0">
                <a:ln>
                  <a:noFill/>
                </a:ln>
                <a:solidFill>
                  <a:srgbClr val="FFFFFF"/>
                </a:solidFill>
                <a:effectLst/>
                <a:uLnTx/>
                <a:uFillTx/>
                <a:latin typeface="Segoe UI"/>
                <a:ea typeface="+mn-ea"/>
                <a:cs typeface="Segoe UI"/>
              </a:rPr>
              <a:t> actions</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Physical Metrics</a:t>
            </a:r>
          </a:p>
        </p:txBody>
      </p:sp>
      <p:sp>
        <p:nvSpPr>
          <p:cNvPr id="2" name="TextBox 1">
            <a:extLst>
              <a:ext uri="{FF2B5EF4-FFF2-40B4-BE49-F238E27FC236}">
                <a16:creationId xmlns:a16="http://schemas.microsoft.com/office/drawing/2014/main" id="{28D95DCF-48A3-07C4-A6F2-8BA3BDABE1B0}"/>
              </a:ext>
            </a:extLst>
          </p:cNvPr>
          <p:cNvSpPr txBox="1"/>
          <p:nvPr/>
        </p:nvSpPr>
        <p:spPr>
          <a:xfrm>
            <a:off x="3021417" y="3616768"/>
            <a:ext cx="1864708" cy="153888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Segoe UI"/>
              </a:rPr>
              <a:t>Strategic Decision-Making</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rgbClr val="FFFFFF"/>
                </a:solidFill>
                <a:latin typeface="Segoe UI"/>
                <a:cs typeface="Segoe UI"/>
              </a:rPr>
              <a:t>P</a:t>
            </a:r>
            <a:r>
              <a:rPr kumimoji="0" lang="en-US" sz="1200" b="0" i="0" u="none" strike="noStrike" kern="1200" cap="none" spc="0" normalizeH="0" baseline="0" noProof="0" dirty="0" err="1">
                <a:ln>
                  <a:noFill/>
                </a:ln>
                <a:solidFill>
                  <a:srgbClr val="FFFFFF"/>
                </a:solidFill>
                <a:effectLst/>
                <a:uLnTx/>
                <a:uFillTx/>
                <a:latin typeface="Segoe UI"/>
                <a:ea typeface="+mn-ea"/>
                <a:cs typeface="Segoe UI"/>
              </a:rPr>
              <a:t>ossession</a:t>
            </a:r>
            <a:r>
              <a:rPr kumimoji="0" lang="en-US" sz="1200" b="0" i="0" u="none" strike="noStrike" kern="1200" cap="none" spc="0" normalizeH="0" baseline="0" noProof="0" dirty="0">
                <a:ln>
                  <a:noFill/>
                </a:ln>
                <a:solidFill>
                  <a:srgbClr val="FFFFFF"/>
                </a:solidFill>
                <a:effectLst/>
                <a:uLnTx/>
                <a:uFillTx/>
                <a:latin typeface="Segoe UI"/>
                <a:ea typeface="+mn-ea"/>
                <a:cs typeface="Segoe UI"/>
              </a:rPr>
              <a:t> statistics</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Passing patterns</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Formation effectiveness</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Tactical trends</a:t>
            </a:r>
          </a:p>
        </p:txBody>
      </p:sp>
      <p:sp>
        <p:nvSpPr>
          <p:cNvPr id="66" name="TextBox 65">
            <a:extLst>
              <a:ext uri="{FF2B5EF4-FFF2-40B4-BE49-F238E27FC236}">
                <a16:creationId xmlns:a16="http://schemas.microsoft.com/office/drawing/2014/main" id="{82E1674D-330C-A037-C065-D86ED562D9A2}"/>
              </a:ext>
            </a:extLst>
          </p:cNvPr>
          <p:cNvSpPr txBox="1"/>
          <p:nvPr/>
        </p:nvSpPr>
        <p:spPr>
          <a:xfrm>
            <a:off x="5047197" y="3602695"/>
            <a:ext cx="2143441" cy="1831271"/>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Segoe UI"/>
              </a:rPr>
              <a:t>Talent Identification and Recruitment</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 Data-driven scouting techniques</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rgbClr val="FFFFFF"/>
                </a:solidFill>
                <a:latin typeface="Segoe UI"/>
                <a:cs typeface="Segoe UI"/>
              </a:rPr>
              <a:t>G</a:t>
            </a:r>
            <a:r>
              <a:rPr kumimoji="0" lang="en-US" sz="1200" b="0" i="0" u="none" strike="noStrike" kern="1200" cap="none" spc="0" normalizeH="0" baseline="0" noProof="0" dirty="0" err="1">
                <a:ln>
                  <a:noFill/>
                </a:ln>
                <a:solidFill>
                  <a:srgbClr val="FFFFFF"/>
                </a:solidFill>
                <a:effectLst/>
                <a:uLnTx/>
                <a:uFillTx/>
                <a:latin typeface="Segoe UI"/>
                <a:ea typeface="+mn-ea"/>
                <a:cs typeface="Segoe UI"/>
              </a:rPr>
              <a:t>ain</a:t>
            </a:r>
            <a:r>
              <a:rPr lang="en-US" sz="1200" dirty="0">
                <a:solidFill>
                  <a:srgbClr val="FFFFFF"/>
                </a:solidFill>
                <a:latin typeface="Segoe UI"/>
                <a:cs typeface="Segoe UI"/>
              </a:rPr>
              <a:t> </a:t>
            </a:r>
            <a:r>
              <a:rPr kumimoji="0" lang="en-US" sz="1200" b="0" i="0" u="none" strike="noStrike" kern="1200" cap="none" spc="0" normalizeH="0" baseline="0" noProof="0" dirty="0">
                <a:ln>
                  <a:noFill/>
                </a:ln>
                <a:solidFill>
                  <a:srgbClr val="FFFFFF"/>
                </a:solidFill>
                <a:effectLst/>
                <a:uLnTx/>
                <a:uFillTx/>
                <a:latin typeface="Segoe UI"/>
                <a:ea typeface="+mn-ea"/>
                <a:cs typeface="Segoe UI"/>
              </a:rPr>
              <a:t>a competitive advantage in the transfer market</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7221685" y="3602695"/>
            <a:ext cx="2072728" cy="13234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Segoe UI"/>
              </a:rPr>
              <a:t>Injury Prevention</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rgbClr val="FFFFFF"/>
                </a:solidFill>
                <a:latin typeface="Segoe UI"/>
                <a:cs typeface="Segoe UI"/>
              </a:rPr>
              <a:t>Analyzing player workload, injury history, and physical performance metrics</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solidFill>
                  <a:srgbClr val="FFFFFF"/>
                </a:solidFill>
                <a:latin typeface="Segoe UI"/>
                <a:cs typeface="Segoe UI"/>
              </a:rPr>
              <a:t>T</a:t>
            </a:r>
            <a:r>
              <a:rPr kumimoji="0" lang="en-US" sz="1200" b="0" i="0" u="none" strike="noStrike" kern="1200" cap="none" spc="0" normalizeH="0" baseline="0" noProof="0" dirty="0" err="1">
                <a:ln>
                  <a:noFill/>
                </a:ln>
                <a:solidFill>
                  <a:srgbClr val="FFFFFF"/>
                </a:solidFill>
                <a:effectLst/>
                <a:uLnTx/>
                <a:uFillTx/>
                <a:latin typeface="Segoe UI"/>
                <a:ea typeface="+mn-ea"/>
                <a:cs typeface="Segoe UI"/>
              </a:rPr>
              <a:t>ailored</a:t>
            </a:r>
            <a:r>
              <a:rPr kumimoji="0" lang="en-US" sz="1200" b="0" i="0" u="none" strike="noStrike" kern="1200" cap="none" spc="0" normalizeH="0" baseline="0" noProof="0" dirty="0">
                <a:ln>
                  <a:noFill/>
                </a:ln>
                <a:solidFill>
                  <a:srgbClr val="FFFFFF"/>
                </a:solidFill>
                <a:effectLst/>
                <a:uLnTx/>
                <a:uFillTx/>
                <a:latin typeface="Segoe UI"/>
                <a:ea typeface="+mn-ea"/>
                <a:cs typeface="Segoe UI"/>
              </a:rPr>
              <a:t> training programs and rotation strategies</a:t>
            </a:r>
            <a:endParaRPr kumimoji="0" lang="en-US" sz="135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68" name="TextBox 67">
            <a:extLst>
              <a:ext uri="{FF2B5EF4-FFF2-40B4-BE49-F238E27FC236}">
                <a16:creationId xmlns:a16="http://schemas.microsoft.com/office/drawing/2014/main" id="{491892E6-E9F6-7E5A-9C6F-F730E65155F3}"/>
              </a:ext>
            </a:extLst>
          </p:cNvPr>
          <p:cNvSpPr txBox="1"/>
          <p:nvPr/>
        </p:nvSpPr>
        <p:spPr>
          <a:xfrm>
            <a:off x="9471502" y="3602694"/>
            <a:ext cx="1866362" cy="13234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Segoe UI"/>
              </a:rPr>
              <a:t>Revenue Generation</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a:rPr>
              <a:t>Fan Engagement</a:t>
            </a:r>
          </a:p>
          <a:p>
            <a:pPr marL="171450" marR="0" lvl="0" indent="-171450" algn="ctr" defTabSz="932293"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200" dirty="0"/>
              <a:t>Ticket sales, merchandise purchases, sponsorships, and broadcasting rights deals.</a:t>
            </a:r>
            <a:endParaRPr kumimoji="0" lang="en-US" sz="12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 name="Graphic 90">
            <a:extLst>
              <a:ext uri="{FF2B5EF4-FFF2-40B4-BE49-F238E27FC236}">
                <a16:creationId xmlns:a16="http://schemas.microsoft.com/office/drawing/2014/main" id="{0A7AC4FF-9EB5-AC54-F22D-FC9DB4714CE0}"/>
              </a:ext>
              <a:ext uri="{C183D7F6-B498-43B3-948B-1728B52AA6E4}">
                <adec:decorative xmlns:adec="http://schemas.microsoft.com/office/drawing/2017/decorative" val="1"/>
              </a:ext>
            </a:extLst>
          </p:cNvPr>
          <p:cNvSpPr/>
          <p:nvPr/>
        </p:nvSpPr>
        <p:spPr>
          <a:xfrm>
            <a:off x="8088256" y="2785274"/>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6" name="Freeform 44">
            <a:extLst>
              <a:ext uri="{FF2B5EF4-FFF2-40B4-BE49-F238E27FC236}">
                <a16:creationId xmlns:a16="http://schemas.microsoft.com/office/drawing/2014/main" id="{14888A71-3CB9-38DB-9AB3-CD827E5AC4A0}"/>
              </a:ext>
              <a:ext uri="{C183D7F6-B498-43B3-948B-1728B52AA6E4}">
                <adec:decorative xmlns:adec="http://schemas.microsoft.com/office/drawing/2017/decorative" val="1"/>
              </a:ext>
            </a:extLst>
          </p:cNvPr>
          <p:cNvSpPr/>
          <p:nvPr/>
        </p:nvSpPr>
        <p:spPr>
          <a:xfrm>
            <a:off x="5890363" y="2785274"/>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11" name="Graphic 8">
            <a:extLst>
              <a:ext uri="{FF2B5EF4-FFF2-40B4-BE49-F238E27FC236}">
                <a16:creationId xmlns:a16="http://schemas.microsoft.com/office/drawing/2014/main" id="{B3BAE35B-D746-3C50-60E2-962F0F8BE3C0}"/>
              </a:ext>
              <a:ext uri="{C183D7F6-B498-43B3-948B-1728B52AA6E4}">
                <adec:decorative xmlns:adec="http://schemas.microsoft.com/office/drawing/2017/decorative" val="1"/>
              </a:ext>
            </a:extLst>
          </p:cNvPr>
          <p:cNvSpPr/>
          <p:nvPr/>
        </p:nvSpPr>
        <p:spPr>
          <a:xfrm>
            <a:off x="3663533" y="2716853"/>
            <a:ext cx="542369" cy="524380"/>
          </a:xfrm>
          <a:custGeom>
            <a:avLst/>
            <a:gdLst>
              <a:gd name="connsiteX0" fmla="*/ 425594 w 849825"/>
              <a:gd name="connsiteY0" fmla="*/ 908 h 885313"/>
              <a:gd name="connsiteX1" fmla="*/ 524542 w 849825"/>
              <a:gd name="connsiteY1" fmla="*/ 12255 h 885313"/>
              <a:gd name="connsiteX2" fmla="*/ 550867 w 849825"/>
              <a:gd name="connsiteY2" fmla="*/ 41758 h 885313"/>
              <a:gd name="connsiteX3" fmla="*/ 558584 w 849825"/>
              <a:gd name="connsiteY3" fmla="*/ 111203 h 885313"/>
              <a:gd name="connsiteX4" fmla="*/ 628029 w 849825"/>
              <a:gd name="connsiteY4" fmla="*/ 166578 h 885313"/>
              <a:gd name="connsiteX5" fmla="*/ 646184 w 849825"/>
              <a:gd name="connsiteY5" fmla="*/ 161585 h 885313"/>
              <a:gd name="connsiteX6" fmla="*/ 709729 w 849825"/>
              <a:gd name="connsiteY6" fmla="*/ 133898 h 885313"/>
              <a:gd name="connsiteX7" fmla="*/ 748310 w 849825"/>
              <a:gd name="connsiteY7" fmla="*/ 141614 h 885313"/>
              <a:gd name="connsiteX8" fmla="*/ 848166 w 849825"/>
              <a:gd name="connsiteY8" fmla="*/ 313638 h 885313"/>
              <a:gd name="connsiteX9" fmla="*/ 835911 w 849825"/>
              <a:gd name="connsiteY9" fmla="*/ 350857 h 885313"/>
              <a:gd name="connsiteX10" fmla="*/ 779628 w 849825"/>
              <a:gd name="connsiteY10" fmla="*/ 392615 h 885313"/>
              <a:gd name="connsiteX11" fmla="*/ 766012 w 849825"/>
              <a:gd name="connsiteY11" fmla="*/ 480216 h 885313"/>
              <a:gd name="connsiteX12" fmla="*/ 779628 w 849825"/>
              <a:gd name="connsiteY12" fmla="*/ 493833 h 885313"/>
              <a:gd name="connsiteX13" fmla="*/ 835911 w 849825"/>
              <a:gd name="connsiteY13" fmla="*/ 535137 h 885313"/>
              <a:gd name="connsiteX14" fmla="*/ 848166 w 849825"/>
              <a:gd name="connsiteY14" fmla="*/ 572810 h 885313"/>
              <a:gd name="connsiteX15" fmla="*/ 748310 w 849825"/>
              <a:gd name="connsiteY15" fmla="*/ 744834 h 885313"/>
              <a:gd name="connsiteX16" fmla="*/ 709729 w 849825"/>
              <a:gd name="connsiteY16" fmla="*/ 752550 h 885313"/>
              <a:gd name="connsiteX17" fmla="*/ 645731 w 849825"/>
              <a:gd name="connsiteY17" fmla="*/ 724409 h 885313"/>
              <a:gd name="connsiteX18" fmla="*/ 563122 w 849825"/>
              <a:gd name="connsiteY18" fmla="*/ 756635 h 885313"/>
              <a:gd name="connsiteX19" fmla="*/ 558130 w 849825"/>
              <a:gd name="connsiteY19" fmla="*/ 774791 h 885313"/>
              <a:gd name="connsiteX20" fmla="*/ 550413 w 849825"/>
              <a:gd name="connsiteY20" fmla="*/ 844236 h 885313"/>
              <a:gd name="connsiteX21" fmla="*/ 524542 w 849825"/>
              <a:gd name="connsiteY21" fmla="*/ 873739 h 885313"/>
              <a:gd name="connsiteX22" fmla="*/ 324376 w 849825"/>
              <a:gd name="connsiteY22" fmla="*/ 873739 h 885313"/>
              <a:gd name="connsiteX23" fmla="*/ 298504 w 849825"/>
              <a:gd name="connsiteY23" fmla="*/ 844236 h 885313"/>
              <a:gd name="connsiteX24" fmla="*/ 290788 w 849825"/>
              <a:gd name="connsiteY24" fmla="*/ 775245 h 885313"/>
              <a:gd name="connsiteX25" fmla="*/ 221343 w 849825"/>
              <a:gd name="connsiteY25" fmla="*/ 719870 h 885313"/>
              <a:gd name="connsiteX26" fmla="*/ 203187 w 849825"/>
              <a:gd name="connsiteY26" fmla="*/ 724863 h 885313"/>
              <a:gd name="connsiteX27" fmla="*/ 139189 w 849825"/>
              <a:gd name="connsiteY27" fmla="*/ 753004 h 885313"/>
              <a:gd name="connsiteX28" fmla="*/ 100608 w 849825"/>
              <a:gd name="connsiteY28" fmla="*/ 745288 h 885313"/>
              <a:gd name="connsiteX29" fmla="*/ 1660 w 849825"/>
              <a:gd name="connsiteY29" fmla="*/ 572810 h 885313"/>
              <a:gd name="connsiteX30" fmla="*/ 13915 w 849825"/>
              <a:gd name="connsiteY30" fmla="*/ 535137 h 885313"/>
              <a:gd name="connsiteX31" fmla="*/ 70197 w 849825"/>
              <a:gd name="connsiteY31" fmla="*/ 493379 h 885313"/>
              <a:gd name="connsiteX32" fmla="*/ 83814 w 849825"/>
              <a:gd name="connsiteY32" fmla="*/ 405778 h 885313"/>
              <a:gd name="connsiteX33" fmla="*/ 70197 w 849825"/>
              <a:gd name="connsiteY33" fmla="*/ 392161 h 885313"/>
              <a:gd name="connsiteX34" fmla="*/ 13915 w 849825"/>
              <a:gd name="connsiteY34" fmla="*/ 350857 h 885313"/>
              <a:gd name="connsiteX35" fmla="*/ 1660 w 849825"/>
              <a:gd name="connsiteY35" fmla="*/ 313184 h 885313"/>
              <a:gd name="connsiteX36" fmla="*/ 101516 w 849825"/>
              <a:gd name="connsiteY36" fmla="*/ 141160 h 885313"/>
              <a:gd name="connsiteX37" fmla="*/ 140096 w 849825"/>
              <a:gd name="connsiteY37" fmla="*/ 133444 h 885313"/>
              <a:gd name="connsiteX38" fmla="*/ 203641 w 849825"/>
              <a:gd name="connsiteY38" fmla="*/ 161131 h 885313"/>
              <a:gd name="connsiteX39" fmla="*/ 286249 w 849825"/>
              <a:gd name="connsiteY39" fmla="*/ 128451 h 885313"/>
              <a:gd name="connsiteX40" fmla="*/ 291242 w 849825"/>
              <a:gd name="connsiteY40" fmla="*/ 110295 h 885313"/>
              <a:gd name="connsiteX41" fmla="*/ 298958 w 849825"/>
              <a:gd name="connsiteY41" fmla="*/ 40850 h 885313"/>
              <a:gd name="connsiteX42" fmla="*/ 325284 w 849825"/>
              <a:gd name="connsiteY42" fmla="*/ 11347 h 885313"/>
              <a:gd name="connsiteX43" fmla="*/ 425140 w 849825"/>
              <a:gd name="connsiteY43" fmla="*/ 0 h 885313"/>
              <a:gd name="connsiteX44" fmla="*/ 425140 w 849825"/>
              <a:gd name="connsiteY44" fmla="*/ 307284 h 885313"/>
              <a:gd name="connsiteX45" fmla="*/ 288973 w 849825"/>
              <a:gd name="connsiteY45" fmla="*/ 443451 h 885313"/>
              <a:gd name="connsiteX46" fmla="*/ 425140 w 849825"/>
              <a:gd name="connsiteY46" fmla="*/ 579618 h 885313"/>
              <a:gd name="connsiteX47" fmla="*/ 561307 w 849825"/>
              <a:gd name="connsiteY47" fmla="*/ 443451 h 885313"/>
              <a:gd name="connsiteX48" fmla="*/ 425140 w 849825"/>
              <a:gd name="connsiteY48" fmla="*/ 307284 h 88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9825" h="885313">
                <a:moveTo>
                  <a:pt x="425594" y="908"/>
                </a:moveTo>
                <a:cubicBezTo>
                  <a:pt x="458728" y="908"/>
                  <a:pt x="492315" y="4993"/>
                  <a:pt x="524542" y="12255"/>
                </a:cubicBezTo>
                <a:cubicBezTo>
                  <a:pt x="538612" y="15432"/>
                  <a:pt x="549506" y="27233"/>
                  <a:pt x="550867" y="41758"/>
                </a:cubicBezTo>
                <a:lnTo>
                  <a:pt x="558584" y="111203"/>
                </a:lnTo>
                <a:cubicBezTo>
                  <a:pt x="562215" y="145699"/>
                  <a:pt x="593533" y="170663"/>
                  <a:pt x="628029" y="166578"/>
                </a:cubicBezTo>
                <a:cubicBezTo>
                  <a:pt x="634383" y="165670"/>
                  <a:pt x="640284" y="164308"/>
                  <a:pt x="646184" y="161585"/>
                </a:cubicBezTo>
                <a:lnTo>
                  <a:pt x="709729" y="133898"/>
                </a:lnTo>
                <a:cubicBezTo>
                  <a:pt x="722892" y="127997"/>
                  <a:pt x="738324" y="131174"/>
                  <a:pt x="748310" y="141614"/>
                </a:cubicBezTo>
                <a:cubicBezTo>
                  <a:pt x="794153" y="190634"/>
                  <a:pt x="828648" y="249640"/>
                  <a:pt x="848166" y="313638"/>
                </a:cubicBezTo>
                <a:cubicBezTo>
                  <a:pt x="852251" y="327255"/>
                  <a:pt x="847712" y="342687"/>
                  <a:pt x="835911" y="350857"/>
                </a:cubicBezTo>
                <a:lnTo>
                  <a:pt x="779628" y="392615"/>
                </a:lnTo>
                <a:cubicBezTo>
                  <a:pt x="751941" y="413040"/>
                  <a:pt x="745586" y="452529"/>
                  <a:pt x="766012" y="480216"/>
                </a:cubicBezTo>
                <a:cubicBezTo>
                  <a:pt x="769643" y="485209"/>
                  <a:pt x="774181" y="489748"/>
                  <a:pt x="779628" y="493833"/>
                </a:cubicBezTo>
                <a:lnTo>
                  <a:pt x="835911" y="535137"/>
                </a:lnTo>
                <a:cubicBezTo>
                  <a:pt x="847712" y="543761"/>
                  <a:pt x="852705" y="558739"/>
                  <a:pt x="848166" y="572810"/>
                </a:cubicBezTo>
                <a:cubicBezTo>
                  <a:pt x="828194" y="636808"/>
                  <a:pt x="794153" y="695814"/>
                  <a:pt x="748310" y="744834"/>
                </a:cubicBezTo>
                <a:cubicBezTo>
                  <a:pt x="738324" y="755274"/>
                  <a:pt x="722892" y="758451"/>
                  <a:pt x="709729" y="752550"/>
                </a:cubicBezTo>
                <a:lnTo>
                  <a:pt x="645731" y="724409"/>
                </a:lnTo>
                <a:cubicBezTo>
                  <a:pt x="613958" y="710339"/>
                  <a:pt x="577193" y="724863"/>
                  <a:pt x="563122" y="756635"/>
                </a:cubicBezTo>
                <a:cubicBezTo>
                  <a:pt x="560399" y="762536"/>
                  <a:pt x="559037" y="768437"/>
                  <a:pt x="558130" y="774791"/>
                </a:cubicBezTo>
                <a:lnTo>
                  <a:pt x="550413" y="844236"/>
                </a:lnTo>
                <a:cubicBezTo>
                  <a:pt x="549052" y="858307"/>
                  <a:pt x="538612" y="870108"/>
                  <a:pt x="524542" y="873739"/>
                </a:cubicBezTo>
                <a:cubicBezTo>
                  <a:pt x="458728" y="889172"/>
                  <a:pt x="390190" y="889172"/>
                  <a:pt x="324376" y="873739"/>
                </a:cubicBezTo>
                <a:cubicBezTo>
                  <a:pt x="310305" y="870562"/>
                  <a:pt x="299866" y="858761"/>
                  <a:pt x="298504" y="844236"/>
                </a:cubicBezTo>
                <a:lnTo>
                  <a:pt x="290788" y="775245"/>
                </a:lnTo>
                <a:cubicBezTo>
                  <a:pt x="286703" y="740749"/>
                  <a:pt x="255839" y="716239"/>
                  <a:pt x="221343" y="719870"/>
                </a:cubicBezTo>
                <a:cubicBezTo>
                  <a:pt x="214988" y="720778"/>
                  <a:pt x="209088" y="722140"/>
                  <a:pt x="203187" y="724863"/>
                </a:cubicBezTo>
                <a:lnTo>
                  <a:pt x="139189" y="753004"/>
                </a:lnTo>
                <a:cubicBezTo>
                  <a:pt x="126026" y="758905"/>
                  <a:pt x="110594" y="755728"/>
                  <a:pt x="100608" y="745288"/>
                </a:cubicBezTo>
                <a:cubicBezTo>
                  <a:pt x="56127" y="696268"/>
                  <a:pt x="21631" y="637262"/>
                  <a:pt x="1660" y="572810"/>
                </a:cubicBezTo>
                <a:cubicBezTo>
                  <a:pt x="-2425" y="558739"/>
                  <a:pt x="2114" y="543761"/>
                  <a:pt x="13915" y="535137"/>
                </a:cubicBezTo>
                <a:lnTo>
                  <a:pt x="70197" y="493379"/>
                </a:lnTo>
                <a:cubicBezTo>
                  <a:pt x="97885" y="472954"/>
                  <a:pt x="104239" y="433919"/>
                  <a:pt x="83814" y="405778"/>
                </a:cubicBezTo>
                <a:cubicBezTo>
                  <a:pt x="80183" y="400785"/>
                  <a:pt x="75644" y="396246"/>
                  <a:pt x="70197" y="392161"/>
                </a:cubicBezTo>
                <a:lnTo>
                  <a:pt x="13915" y="350857"/>
                </a:lnTo>
                <a:cubicBezTo>
                  <a:pt x="2114" y="342233"/>
                  <a:pt x="-2879" y="327255"/>
                  <a:pt x="1660" y="313184"/>
                </a:cubicBezTo>
                <a:cubicBezTo>
                  <a:pt x="21631" y="249186"/>
                  <a:pt x="55673" y="190180"/>
                  <a:pt x="101516" y="141160"/>
                </a:cubicBezTo>
                <a:cubicBezTo>
                  <a:pt x="111501" y="130720"/>
                  <a:pt x="126934" y="127543"/>
                  <a:pt x="140096" y="133444"/>
                </a:cubicBezTo>
                <a:lnTo>
                  <a:pt x="203641" y="161131"/>
                </a:lnTo>
                <a:cubicBezTo>
                  <a:pt x="235413" y="174748"/>
                  <a:pt x="272632" y="160223"/>
                  <a:pt x="286249" y="128451"/>
                </a:cubicBezTo>
                <a:cubicBezTo>
                  <a:pt x="288519" y="122550"/>
                  <a:pt x="290334" y="116650"/>
                  <a:pt x="291242" y="110295"/>
                </a:cubicBezTo>
                <a:lnTo>
                  <a:pt x="298958" y="40850"/>
                </a:lnTo>
                <a:cubicBezTo>
                  <a:pt x="300774" y="26326"/>
                  <a:pt x="311213" y="14524"/>
                  <a:pt x="325284" y="11347"/>
                </a:cubicBezTo>
                <a:cubicBezTo>
                  <a:pt x="357964" y="4085"/>
                  <a:pt x="391098" y="454"/>
                  <a:pt x="425140" y="0"/>
                </a:cubicBezTo>
                <a:close/>
                <a:moveTo>
                  <a:pt x="425140" y="307284"/>
                </a:moveTo>
                <a:cubicBezTo>
                  <a:pt x="349794" y="307284"/>
                  <a:pt x="288973" y="368105"/>
                  <a:pt x="288973" y="443451"/>
                </a:cubicBezTo>
                <a:cubicBezTo>
                  <a:pt x="288973" y="518797"/>
                  <a:pt x="349794" y="579618"/>
                  <a:pt x="425140" y="579618"/>
                </a:cubicBezTo>
                <a:cubicBezTo>
                  <a:pt x="500486" y="579618"/>
                  <a:pt x="561307" y="518797"/>
                  <a:pt x="561307" y="443451"/>
                </a:cubicBezTo>
                <a:cubicBezTo>
                  <a:pt x="561307" y="368105"/>
                  <a:pt x="500486" y="307284"/>
                  <a:pt x="425140" y="307284"/>
                </a:cubicBezTo>
                <a:close/>
              </a:path>
            </a:pathLst>
          </a:custGeom>
          <a:gradFill>
            <a:gsLst>
              <a:gs pos="27000">
                <a:srgbClr val="D59ED7"/>
              </a:gs>
              <a:gs pos="72000">
                <a:srgbClr val="8DC8E8"/>
              </a:gs>
            </a:gsLst>
            <a:path path="circle">
              <a:fillToRect l="100000" t="100000"/>
            </a:path>
          </a:gradFill>
          <a:ln w="45118" cap="flat">
            <a:noFill/>
            <a:prstDash val="solid"/>
            <a:miter/>
          </a:ln>
        </p:spPr>
        <p:txBody>
          <a:bodyPr rtlCol="0" anchor="ctr"/>
          <a:lstStyle/>
          <a:p>
            <a:pPr>
              <a:defRPr/>
            </a:pPr>
            <a:endParaRPr lang="en-US">
              <a:solidFill>
                <a:srgbClr val="FFFFFF"/>
              </a:solidFill>
              <a:latin typeface="Segoe UI"/>
            </a:endParaRPr>
          </a:p>
        </p:txBody>
      </p:sp>
      <p:sp>
        <p:nvSpPr>
          <p:cNvPr id="12" name="Graphic 15">
            <a:extLst>
              <a:ext uri="{FF2B5EF4-FFF2-40B4-BE49-F238E27FC236}">
                <a16:creationId xmlns:a16="http://schemas.microsoft.com/office/drawing/2014/main" id="{78590400-4478-A736-4D7F-EFA1BA9634CC}"/>
              </a:ext>
            </a:extLst>
          </p:cNvPr>
          <p:cNvSpPr/>
          <p:nvPr/>
        </p:nvSpPr>
        <p:spPr>
          <a:xfrm>
            <a:off x="10093943" y="2792130"/>
            <a:ext cx="482846" cy="434886"/>
          </a:xfrm>
          <a:custGeom>
            <a:avLst/>
            <a:gdLst>
              <a:gd name="connsiteX0" fmla="*/ 414484 w 650557"/>
              <a:gd name="connsiteY0" fmla="*/ 390409 h 585938"/>
              <a:gd name="connsiteX1" fmla="*/ 471418 w 650557"/>
              <a:gd name="connsiteY1" fmla="*/ 447343 h 585938"/>
              <a:gd name="connsiteX2" fmla="*/ 471418 w 650557"/>
              <a:gd name="connsiteY2" fmla="*/ 478576 h 585938"/>
              <a:gd name="connsiteX3" fmla="*/ 327293 w 650557"/>
              <a:gd name="connsiteY3" fmla="*/ 585938 h 585938"/>
              <a:gd name="connsiteX4" fmla="*/ 178612 w 650557"/>
              <a:gd name="connsiteY4" fmla="*/ 479877 h 585938"/>
              <a:gd name="connsiteX5" fmla="*/ 178612 w 650557"/>
              <a:gd name="connsiteY5" fmla="*/ 447343 h 585938"/>
              <a:gd name="connsiteX6" fmla="*/ 235547 w 650557"/>
              <a:gd name="connsiteY6" fmla="*/ 390409 h 585938"/>
              <a:gd name="connsiteX7" fmla="*/ 414484 w 650557"/>
              <a:gd name="connsiteY7" fmla="*/ 390409 h 585938"/>
              <a:gd name="connsiteX8" fmla="*/ 56609 w 650557"/>
              <a:gd name="connsiteY8" fmla="*/ 227738 h 585938"/>
              <a:gd name="connsiteX9" fmla="*/ 199108 w 650557"/>
              <a:gd name="connsiteY9" fmla="*/ 227738 h 585938"/>
              <a:gd name="connsiteX10" fmla="*/ 233920 w 650557"/>
              <a:gd name="connsiteY10" fmla="*/ 352995 h 585938"/>
              <a:gd name="connsiteX11" fmla="*/ 239125 w 650557"/>
              <a:gd name="connsiteY11" fmla="*/ 357875 h 585938"/>
              <a:gd name="connsiteX12" fmla="*/ 235872 w 650557"/>
              <a:gd name="connsiteY12" fmla="*/ 357875 h 585938"/>
              <a:gd name="connsiteX13" fmla="*/ 149657 w 650557"/>
              <a:gd name="connsiteY13" fmla="*/ 423268 h 585938"/>
              <a:gd name="connsiteX14" fmla="*/ 148681 w 650557"/>
              <a:gd name="connsiteY14" fmla="*/ 423268 h 585938"/>
              <a:gd name="connsiteX15" fmla="*/ 0 w 650557"/>
              <a:gd name="connsiteY15" fmla="*/ 317207 h 585938"/>
              <a:gd name="connsiteX16" fmla="*/ 0 w 650557"/>
              <a:gd name="connsiteY16" fmla="*/ 284673 h 585938"/>
              <a:gd name="connsiteX17" fmla="*/ 56935 w 650557"/>
              <a:gd name="connsiteY17" fmla="*/ 227738 h 585938"/>
              <a:gd name="connsiteX18" fmla="*/ 593421 w 650557"/>
              <a:gd name="connsiteY18" fmla="*/ 227738 h 585938"/>
              <a:gd name="connsiteX19" fmla="*/ 650356 w 650557"/>
              <a:gd name="connsiteY19" fmla="*/ 284673 h 585938"/>
              <a:gd name="connsiteX20" fmla="*/ 650356 w 650557"/>
              <a:gd name="connsiteY20" fmla="*/ 315906 h 585938"/>
              <a:gd name="connsiteX21" fmla="*/ 506230 w 650557"/>
              <a:gd name="connsiteY21" fmla="*/ 423268 h 585938"/>
              <a:gd name="connsiteX22" fmla="*/ 500699 w 650557"/>
              <a:gd name="connsiteY22" fmla="*/ 423268 h 585938"/>
              <a:gd name="connsiteX23" fmla="*/ 420991 w 650557"/>
              <a:gd name="connsiteY23" fmla="*/ 358200 h 585938"/>
              <a:gd name="connsiteX24" fmla="*/ 414484 w 650557"/>
              <a:gd name="connsiteY24" fmla="*/ 358200 h 585938"/>
              <a:gd name="connsiteX25" fmla="*/ 411230 w 650557"/>
              <a:gd name="connsiteY25" fmla="*/ 358200 h 585938"/>
              <a:gd name="connsiteX26" fmla="*/ 451247 w 650557"/>
              <a:gd name="connsiteY26" fmla="*/ 228064 h 585938"/>
              <a:gd name="connsiteX27" fmla="*/ 593746 w 650557"/>
              <a:gd name="connsiteY27" fmla="*/ 228064 h 585938"/>
              <a:gd name="connsiteX28" fmla="*/ 325015 w 650557"/>
              <a:gd name="connsiteY28" fmla="*/ 162670 h 585938"/>
              <a:gd name="connsiteX29" fmla="*/ 422617 w 650557"/>
              <a:gd name="connsiteY29" fmla="*/ 260272 h 585938"/>
              <a:gd name="connsiteX30" fmla="*/ 325015 w 650557"/>
              <a:gd name="connsiteY30" fmla="*/ 357875 h 585938"/>
              <a:gd name="connsiteX31" fmla="*/ 227413 w 650557"/>
              <a:gd name="connsiteY31" fmla="*/ 260272 h 585938"/>
              <a:gd name="connsiteX32" fmla="*/ 325015 w 650557"/>
              <a:gd name="connsiteY32" fmla="*/ 162670 h 585938"/>
              <a:gd name="connsiteX33" fmla="*/ 146078 w 650557"/>
              <a:gd name="connsiteY33" fmla="*/ 0 h 585938"/>
              <a:gd name="connsiteX34" fmla="*/ 243680 w 650557"/>
              <a:gd name="connsiteY34" fmla="*/ 97602 h 585938"/>
              <a:gd name="connsiteX35" fmla="*/ 146078 w 650557"/>
              <a:gd name="connsiteY35" fmla="*/ 195204 h 585938"/>
              <a:gd name="connsiteX36" fmla="*/ 48476 w 650557"/>
              <a:gd name="connsiteY36" fmla="*/ 97602 h 585938"/>
              <a:gd name="connsiteX37" fmla="*/ 146078 w 650557"/>
              <a:gd name="connsiteY37" fmla="*/ 0 h 585938"/>
              <a:gd name="connsiteX38" fmla="*/ 503952 w 650557"/>
              <a:gd name="connsiteY38" fmla="*/ 0 h 585938"/>
              <a:gd name="connsiteX39" fmla="*/ 601555 w 650557"/>
              <a:gd name="connsiteY39" fmla="*/ 97602 h 585938"/>
              <a:gd name="connsiteX40" fmla="*/ 503952 w 650557"/>
              <a:gd name="connsiteY40" fmla="*/ 195204 h 585938"/>
              <a:gd name="connsiteX41" fmla="*/ 406350 w 650557"/>
              <a:gd name="connsiteY41" fmla="*/ 97602 h 585938"/>
              <a:gd name="connsiteX42" fmla="*/ 503952 w 650557"/>
              <a:gd name="connsiteY42" fmla="*/ 0 h 5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557" h="585938">
                <a:moveTo>
                  <a:pt x="414484" y="390409"/>
                </a:moveTo>
                <a:cubicBezTo>
                  <a:pt x="446042" y="390409"/>
                  <a:pt x="471418" y="415785"/>
                  <a:pt x="471418" y="447343"/>
                </a:cubicBezTo>
                <a:lnTo>
                  <a:pt x="471418" y="478576"/>
                </a:lnTo>
                <a:cubicBezTo>
                  <a:pt x="475322" y="549826"/>
                  <a:pt x="422292" y="585938"/>
                  <a:pt x="327293" y="585938"/>
                </a:cubicBezTo>
                <a:cubicBezTo>
                  <a:pt x="232293" y="585938"/>
                  <a:pt x="178612" y="550476"/>
                  <a:pt x="178612" y="479877"/>
                </a:cubicBezTo>
                <a:lnTo>
                  <a:pt x="178612" y="447343"/>
                </a:lnTo>
                <a:cubicBezTo>
                  <a:pt x="178612" y="415785"/>
                  <a:pt x="203989" y="390409"/>
                  <a:pt x="235547" y="390409"/>
                </a:cubicBezTo>
                <a:cubicBezTo>
                  <a:pt x="235547" y="390409"/>
                  <a:pt x="414484" y="390409"/>
                  <a:pt x="414484" y="390409"/>
                </a:cubicBezTo>
                <a:close/>
                <a:moveTo>
                  <a:pt x="56609" y="227738"/>
                </a:moveTo>
                <a:lnTo>
                  <a:pt x="199108" y="227738"/>
                </a:lnTo>
                <a:cubicBezTo>
                  <a:pt x="187396" y="272635"/>
                  <a:pt x="200735" y="320460"/>
                  <a:pt x="233920" y="352995"/>
                </a:cubicBezTo>
                <a:lnTo>
                  <a:pt x="239125" y="357875"/>
                </a:lnTo>
                <a:lnTo>
                  <a:pt x="235872" y="357875"/>
                </a:lnTo>
                <a:cubicBezTo>
                  <a:pt x="195855" y="357875"/>
                  <a:pt x="160393" y="384553"/>
                  <a:pt x="149657" y="423268"/>
                </a:cubicBezTo>
                <a:lnTo>
                  <a:pt x="148681" y="423268"/>
                </a:lnTo>
                <a:cubicBezTo>
                  <a:pt x="54007" y="423268"/>
                  <a:pt x="0" y="387806"/>
                  <a:pt x="0" y="317207"/>
                </a:cubicBezTo>
                <a:lnTo>
                  <a:pt x="0" y="284673"/>
                </a:lnTo>
                <a:cubicBezTo>
                  <a:pt x="0" y="253115"/>
                  <a:pt x="25377" y="227738"/>
                  <a:pt x="56935" y="227738"/>
                </a:cubicBezTo>
                <a:close/>
                <a:moveTo>
                  <a:pt x="593421" y="227738"/>
                </a:moveTo>
                <a:cubicBezTo>
                  <a:pt x="624979" y="227738"/>
                  <a:pt x="650356" y="253115"/>
                  <a:pt x="650356" y="284673"/>
                </a:cubicBezTo>
                <a:lnTo>
                  <a:pt x="650356" y="315906"/>
                </a:lnTo>
                <a:cubicBezTo>
                  <a:pt x="654260" y="387155"/>
                  <a:pt x="601229" y="423268"/>
                  <a:pt x="506230" y="423268"/>
                </a:cubicBezTo>
                <a:lnTo>
                  <a:pt x="500699" y="423268"/>
                </a:lnTo>
                <a:cubicBezTo>
                  <a:pt x="490613" y="386830"/>
                  <a:pt x="458730" y="360803"/>
                  <a:pt x="420991" y="358200"/>
                </a:cubicBezTo>
                <a:lnTo>
                  <a:pt x="414484" y="358200"/>
                </a:lnTo>
                <a:cubicBezTo>
                  <a:pt x="414484" y="358200"/>
                  <a:pt x="411230" y="358200"/>
                  <a:pt x="411230" y="358200"/>
                </a:cubicBezTo>
                <a:cubicBezTo>
                  <a:pt x="447994" y="325991"/>
                  <a:pt x="463610" y="275563"/>
                  <a:pt x="451247" y="228064"/>
                </a:cubicBezTo>
                <a:lnTo>
                  <a:pt x="593746" y="228064"/>
                </a:lnTo>
                <a:close/>
                <a:moveTo>
                  <a:pt x="325015" y="162670"/>
                </a:moveTo>
                <a:cubicBezTo>
                  <a:pt x="379022" y="162670"/>
                  <a:pt x="422617" y="206266"/>
                  <a:pt x="422617" y="260272"/>
                </a:cubicBezTo>
                <a:cubicBezTo>
                  <a:pt x="422617" y="314279"/>
                  <a:pt x="379022" y="357875"/>
                  <a:pt x="325015" y="357875"/>
                </a:cubicBezTo>
                <a:cubicBezTo>
                  <a:pt x="271009" y="357875"/>
                  <a:pt x="227413" y="314279"/>
                  <a:pt x="227413" y="260272"/>
                </a:cubicBezTo>
                <a:cubicBezTo>
                  <a:pt x="227413" y="206266"/>
                  <a:pt x="271009" y="162670"/>
                  <a:pt x="325015" y="162670"/>
                </a:cubicBezTo>
                <a:close/>
                <a:moveTo>
                  <a:pt x="146078" y="0"/>
                </a:moveTo>
                <a:cubicBezTo>
                  <a:pt x="200084" y="0"/>
                  <a:pt x="243680" y="43596"/>
                  <a:pt x="243680" y="97602"/>
                </a:cubicBezTo>
                <a:cubicBezTo>
                  <a:pt x="243680" y="151609"/>
                  <a:pt x="200084" y="195204"/>
                  <a:pt x="146078" y="195204"/>
                </a:cubicBezTo>
                <a:cubicBezTo>
                  <a:pt x="92071" y="195204"/>
                  <a:pt x="48476" y="151609"/>
                  <a:pt x="48476" y="97602"/>
                </a:cubicBezTo>
                <a:cubicBezTo>
                  <a:pt x="48476" y="43596"/>
                  <a:pt x="92071" y="0"/>
                  <a:pt x="146078" y="0"/>
                </a:cubicBezTo>
                <a:close/>
                <a:moveTo>
                  <a:pt x="503952" y="0"/>
                </a:moveTo>
                <a:cubicBezTo>
                  <a:pt x="557959" y="0"/>
                  <a:pt x="601555" y="43596"/>
                  <a:pt x="601555" y="97602"/>
                </a:cubicBezTo>
                <a:cubicBezTo>
                  <a:pt x="601555" y="151609"/>
                  <a:pt x="557959" y="195204"/>
                  <a:pt x="503952" y="195204"/>
                </a:cubicBezTo>
                <a:cubicBezTo>
                  <a:pt x="449946" y="195204"/>
                  <a:pt x="406350" y="151609"/>
                  <a:pt x="406350" y="97602"/>
                </a:cubicBezTo>
                <a:cubicBezTo>
                  <a:pt x="406350" y="43596"/>
                  <a:pt x="449946" y="0"/>
                  <a:pt x="503952" y="0"/>
                </a:cubicBez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dirty="0">
              <a:solidFill>
                <a:srgbClr val="000000"/>
              </a:solidFill>
              <a:latin typeface="Segoe UI"/>
            </a:endParaRPr>
          </a:p>
        </p:txBody>
      </p:sp>
    </p:spTree>
    <p:extLst>
      <p:ext uri="{BB962C8B-B14F-4D97-AF65-F5344CB8AC3E}">
        <p14:creationId xmlns:p14="http://schemas.microsoft.com/office/powerpoint/2010/main" val="62712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800"/>
                                  </p:stCondLst>
                                  <p:childTnLst>
                                    <p:animMotion origin="layout" path="M 3.75E-6 7.40741E-7 L 3.75E-6 0.03542 " pathEditMode="relative" rAng="0" ptsTypes="AA">
                                      <p:cBhvr>
                                        <p:cTn id="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4" descr="AI safety and security encompass the Copilot stack">
            <a:extLst>
              <a:ext uri="{FF2B5EF4-FFF2-40B4-BE49-F238E27FC236}">
                <a16:creationId xmlns:a16="http://schemas.microsoft.com/office/drawing/2014/main" id="{9B69BAB8-B92B-3104-D8DD-B06E7B9FC4F4}"/>
              </a:ext>
            </a:extLst>
          </p:cNvPr>
          <p:cNvSpPr/>
          <p:nvPr/>
        </p:nvSpPr>
        <p:spPr bwMode="auto">
          <a:xfrm>
            <a:off x="4841117" y="1218336"/>
            <a:ext cx="5669280" cy="4616850"/>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Variable Display Semib" pitchFamily="2" charset="0"/>
            </a:endParaRPr>
          </a:p>
        </p:txBody>
      </p:sp>
      <p:sp>
        <p:nvSpPr>
          <p:cNvPr id="30" name="Rectangle 29">
            <a:extLst>
              <a:ext uri="{FF2B5EF4-FFF2-40B4-BE49-F238E27FC236}">
                <a16:creationId xmlns:a16="http://schemas.microsoft.com/office/drawing/2014/main" id="{6DB32856-CE3D-8965-1985-116A6F292F71}"/>
              </a:ext>
              <a:ext uri="{C183D7F6-B498-43B3-948B-1728B52AA6E4}">
                <adec:decorative xmlns:adec="http://schemas.microsoft.com/office/drawing/2017/decorative" val="1"/>
              </a:ext>
            </a:extLst>
          </p:cNvPr>
          <p:cNvSpPr/>
          <p:nvPr/>
        </p:nvSpPr>
        <p:spPr bwMode="auto">
          <a:xfrm>
            <a:off x="6652295" y="1082411"/>
            <a:ext cx="2046924"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7" name="Rounded Rectangle 62">
            <a:extLst>
              <a:ext uri="{FF2B5EF4-FFF2-40B4-BE49-F238E27FC236}">
                <a16:creationId xmlns:a16="http://schemas.microsoft.com/office/drawing/2014/main" id="{0AE1D13A-9A55-55B7-844E-4D7DA70AF416}"/>
              </a:ext>
            </a:extLst>
          </p:cNvPr>
          <p:cNvSpPr/>
          <p:nvPr/>
        </p:nvSpPr>
        <p:spPr bwMode="auto">
          <a:xfrm>
            <a:off x="6371530" y="929238"/>
            <a:ext cx="2340460" cy="523332"/>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dirty="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Steps in Football Data Analysis</a:t>
            </a:r>
          </a:p>
        </p:txBody>
      </p:sp>
      <p:sp>
        <p:nvSpPr>
          <p:cNvPr id="26" name="Rectangle 25">
            <a:extLst>
              <a:ext uri="{FF2B5EF4-FFF2-40B4-BE49-F238E27FC236}">
                <a16:creationId xmlns:a16="http://schemas.microsoft.com/office/drawing/2014/main" id="{FD3E351B-E85A-0B2A-FAC4-E9D713626325}"/>
              </a:ext>
              <a:ext uri="{C183D7F6-B498-43B3-948B-1728B52AA6E4}">
                <adec:decorative xmlns:adec="http://schemas.microsoft.com/office/drawing/2017/decorative" val="1"/>
              </a:ext>
            </a:extLst>
          </p:cNvPr>
          <p:cNvSpPr/>
          <p:nvPr/>
        </p:nvSpPr>
        <p:spPr bwMode="auto">
          <a:xfrm>
            <a:off x="7053461" y="5156575"/>
            <a:ext cx="1234436" cy="424135"/>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7FA575A9-3BAB-B0BF-C3C3-F5A00138B725}"/>
              </a:ext>
              <a:ext uri="{C183D7F6-B498-43B3-948B-1728B52AA6E4}">
                <adec:decorative xmlns:adec="http://schemas.microsoft.com/office/drawing/2017/decorative" val="1"/>
              </a:ext>
            </a:extLst>
          </p:cNvPr>
          <p:cNvGrpSpPr/>
          <p:nvPr/>
        </p:nvGrpSpPr>
        <p:grpSpPr>
          <a:xfrm>
            <a:off x="5252597" y="4297605"/>
            <a:ext cx="4846320" cy="365760"/>
            <a:chOff x="3672840" y="4845873"/>
            <a:chExt cx="4846320" cy="365760"/>
          </a:xfrm>
        </p:grpSpPr>
        <p:cxnSp>
          <p:nvCxnSpPr>
            <p:cNvPr id="28" name="Straight Connector 27">
              <a:extLst>
                <a:ext uri="{FF2B5EF4-FFF2-40B4-BE49-F238E27FC236}">
                  <a16:creationId xmlns:a16="http://schemas.microsoft.com/office/drawing/2014/main" id="{EF667C45-DE74-367C-CBF2-74B9944C7BB4}"/>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475553-1E94-D8EC-4CF5-8FC908732638}"/>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Rounded Rectangle 62">
            <a:extLst>
              <a:ext uri="{FF2B5EF4-FFF2-40B4-BE49-F238E27FC236}">
                <a16:creationId xmlns:a16="http://schemas.microsoft.com/office/drawing/2014/main" id="{89D40667-A533-9970-7942-C5F731D3FFD8}"/>
              </a:ext>
            </a:extLst>
          </p:cNvPr>
          <p:cNvSpPr/>
          <p:nvPr/>
        </p:nvSpPr>
        <p:spPr bwMode="auto">
          <a:xfrm>
            <a:off x="5069717" y="2511104"/>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Data Cleaning</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cxnSp>
        <p:nvCxnSpPr>
          <p:cNvPr id="17" name="Straight Arrow Connector 16">
            <a:extLst>
              <a:ext uri="{FF2B5EF4-FFF2-40B4-BE49-F238E27FC236}">
                <a16:creationId xmlns:a16="http://schemas.microsoft.com/office/drawing/2014/main" id="{F75A71E0-BAA0-1D45-9AC1-39941EFC41AD}"/>
              </a:ext>
              <a:ext uri="{C183D7F6-B498-43B3-948B-1728B52AA6E4}">
                <adec:decorative xmlns:adec="http://schemas.microsoft.com/office/drawing/2017/decorative" val="1"/>
              </a:ext>
            </a:extLst>
          </p:cNvPr>
          <p:cNvCxnSpPr>
            <a:cxnSpLocks/>
          </p:cNvCxnSpPr>
          <p:nvPr/>
        </p:nvCxnSpPr>
        <p:spPr>
          <a:xfrm>
            <a:off x="7541760" y="2170008"/>
            <a:ext cx="0" cy="225333"/>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9DBE41D-7240-A1BA-BD87-041C6143EF56}"/>
              </a:ext>
              <a:ext uri="{C183D7F6-B498-43B3-948B-1728B52AA6E4}">
                <adec:decorative xmlns:adec="http://schemas.microsoft.com/office/drawing/2017/decorative" val="1"/>
              </a:ext>
            </a:extLst>
          </p:cNvPr>
          <p:cNvGrpSpPr/>
          <p:nvPr/>
        </p:nvGrpSpPr>
        <p:grpSpPr>
          <a:xfrm>
            <a:off x="5252597" y="2029581"/>
            <a:ext cx="4846320" cy="365760"/>
            <a:chOff x="3672840" y="2577849"/>
            <a:chExt cx="4846320" cy="365760"/>
          </a:xfrm>
        </p:grpSpPr>
        <p:grpSp>
          <p:nvGrpSpPr>
            <p:cNvPr id="18" name="Group 17">
              <a:extLst>
                <a:ext uri="{FF2B5EF4-FFF2-40B4-BE49-F238E27FC236}">
                  <a16:creationId xmlns:a16="http://schemas.microsoft.com/office/drawing/2014/main" id="{8BB10366-E75E-B883-4117-CD6047F7CE04}"/>
                </a:ext>
              </a:extLst>
            </p:cNvPr>
            <p:cNvGrpSpPr/>
            <p:nvPr/>
          </p:nvGrpSpPr>
          <p:grpSpPr>
            <a:xfrm>
              <a:off x="3672840" y="2577849"/>
              <a:ext cx="4846320" cy="365760"/>
              <a:chOff x="3672840" y="2577849"/>
              <a:chExt cx="4846320" cy="365760"/>
            </a:xfrm>
          </p:grpSpPr>
          <p:cxnSp>
            <p:nvCxnSpPr>
              <p:cNvPr id="19" name="Straight Connector 18">
                <a:extLst>
                  <a:ext uri="{FF2B5EF4-FFF2-40B4-BE49-F238E27FC236}">
                    <a16:creationId xmlns:a16="http://schemas.microsoft.com/office/drawing/2014/main" id="{F69C991D-2CE0-BD70-8535-052F4F308B66}"/>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AA4956-605F-EC20-B17D-70F51DFDE247}"/>
                  </a:ext>
                  <a:ext uri="{C183D7F6-B498-43B3-948B-1728B52AA6E4}">
                    <adec:decorative xmlns:adec="http://schemas.microsoft.com/office/drawing/2017/decorative" val="1"/>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EC9EDB29-2554-0747-7B0B-E55B570AF7A2}"/>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Title 1">
            <a:extLst>
              <a:ext uri="{FF2B5EF4-FFF2-40B4-BE49-F238E27FC236}">
                <a16:creationId xmlns:a16="http://schemas.microsoft.com/office/drawing/2014/main" id="{91338C59-721B-37DF-4E11-475B760329DD}"/>
              </a:ext>
            </a:extLst>
          </p:cNvPr>
          <p:cNvSpPr txBox="1">
            <a:spLocks/>
          </p:cNvSpPr>
          <p:nvPr/>
        </p:nvSpPr>
        <p:spPr>
          <a:xfrm>
            <a:off x="352134" y="1297189"/>
            <a:ext cx="9144000" cy="2167695"/>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spc="-42" dirty="0">
                <a:latin typeface="Segoe UI Semibold"/>
                <a:ea typeface="+mj-lt"/>
                <a:cs typeface="Segoe UI Semibold"/>
              </a:rPr>
              <a:t>Key Steps in </a:t>
            </a:r>
          </a:p>
          <a:p>
            <a:r>
              <a:rPr lang="en-US" sz="4000" spc="-42" dirty="0">
                <a:latin typeface="Segoe UI Semibold"/>
                <a:ea typeface="+mj-lt"/>
                <a:cs typeface="Segoe UI Semibold"/>
              </a:rPr>
              <a:t>Football</a:t>
            </a:r>
          </a:p>
          <a:p>
            <a:r>
              <a:rPr lang="en-US" sz="4000" spc="-42" dirty="0">
                <a:latin typeface="Segoe UI Semibold"/>
                <a:ea typeface="+mj-lt"/>
                <a:cs typeface="Segoe UI Semibold"/>
              </a:rPr>
              <a:t>Data Analysis</a:t>
            </a:r>
            <a:endParaRPr lang="en-US" dirty="0"/>
          </a:p>
        </p:txBody>
      </p:sp>
      <p:sp>
        <p:nvSpPr>
          <p:cNvPr id="2" name="Rounded Rectangle 62">
            <a:extLst>
              <a:ext uri="{FF2B5EF4-FFF2-40B4-BE49-F238E27FC236}">
                <a16:creationId xmlns:a16="http://schemas.microsoft.com/office/drawing/2014/main" id="{C4222F01-EA81-CE5F-9C6D-AAE2EB459971}"/>
              </a:ext>
            </a:extLst>
          </p:cNvPr>
          <p:cNvSpPr/>
          <p:nvPr/>
        </p:nvSpPr>
        <p:spPr bwMode="auto">
          <a:xfrm>
            <a:off x="5069717" y="1640962"/>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Data Collection</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sp>
        <p:nvSpPr>
          <p:cNvPr id="32" name="Rounded Rectangle 62">
            <a:extLst>
              <a:ext uri="{FF2B5EF4-FFF2-40B4-BE49-F238E27FC236}">
                <a16:creationId xmlns:a16="http://schemas.microsoft.com/office/drawing/2014/main" id="{A84B481A-9303-A3A7-2BA0-215E6E95153F}"/>
              </a:ext>
            </a:extLst>
          </p:cNvPr>
          <p:cNvSpPr/>
          <p:nvPr/>
        </p:nvSpPr>
        <p:spPr bwMode="auto">
          <a:xfrm>
            <a:off x="5047332" y="4133699"/>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Data Modelling</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sp>
        <p:nvSpPr>
          <p:cNvPr id="33" name="Rounded Rectangle 62">
            <a:extLst>
              <a:ext uri="{FF2B5EF4-FFF2-40B4-BE49-F238E27FC236}">
                <a16:creationId xmlns:a16="http://schemas.microsoft.com/office/drawing/2014/main" id="{40323F66-1ABF-4FF8-8854-D2CC1D4344B0}"/>
              </a:ext>
            </a:extLst>
          </p:cNvPr>
          <p:cNvSpPr/>
          <p:nvPr/>
        </p:nvSpPr>
        <p:spPr bwMode="auto">
          <a:xfrm>
            <a:off x="5069717" y="3333600"/>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Exploratory Data Analysis (EDA)</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cxnSp>
        <p:nvCxnSpPr>
          <p:cNvPr id="34" name="Straight Arrow Connector 33">
            <a:extLst>
              <a:ext uri="{FF2B5EF4-FFF2-40B4-BE49-F238E27FC236}">
                <a16:creationId xmlns:a16="http://schemas.microsoft.com/office/drawing/2014/main" id="{9C328164-23B5-E0D5-1A92-7FE39B280E14}"/>
              </a:ext>
              <a:ext uri="{C183D7F6-B498-43B3-948B-1728B52AA6E4}">
                <adec:decorative xmlns:adec="http://schemas.microsoft.com/office/drawing/2017/decorative" val="1"/>
              </a:ext>
            </a:extLst>
          </p:cNvPr>
          <p:cNvCxnSpPr>
            <a:cxnSpLocks/>
          </p:cNvCxnSpPr>
          <p:nvPr/>
        </p:nvCxnSpPr>
        <p:spPr>
          <a:xfrm>
            <a:off x="7541760" y="3016091"/>
            <a:ext cx="0" cy="225333"/>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0104A4F-1638-B3CE-6C04-F57666112FB8}"/>
              </a:ext>
              <a:ext uri="{C183D7F6-B498-43B3-948B-1728B52AA6E4}">
                <adec:decorative xmlns:adec="http://schemas.microsoft.com/office/drawing/2017/decorative" val="1"/>
              </a:ext>
            </a:extLst>
          </p:cNvPr>
          <p:cNvCxnSpPr>
            <a:cxnSpLocks/>
          </p:cNvCxnSpPr>
          <p:nvPr/>
        </p:nvCxnSpPr>
        <p:spPr>
          <a:xfrm>
            <a:off x="7541760" y="3830643"/>
            <a:ext cx="0" cy="225333"/>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13886D3-DDE5-70A9-CC5B-888EEB0DEF10}"/>
              </a:ext>
              <a:ext uri="{C183D7F6-B498-43B3-948B-1728B52AA6E4}">
                <adec:decorative xmlns:adec="http://schemas.microsoft.com/office/drawing/2017/decorative" val="1"/>
              </a:ext>
            </a:extLst>
          </p:cNvPr>
          <p:cNvCxnSpPr>
            <a:cxnSpLocks/>
          </p:cNvCxnSpPr>
          <p:nvPr/>
        </p:nvCxnSpPr>
        <p:spPr>
          <a:xfrm>
            <a:off x="7541760" y="4663365"/>
            <a:ext cx="0" cy="225333"/>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37" name="Rounded Rectangle 62">
            <a:extLst>
              <a:ext uri="{FF2B5EF4-FFF2-40B4-BE49-F238E27FC236}">
                <a16:creationId xmlns:a16="http://schemas.microsoft.com/office/drawing/2014/main" id="{A9338C2F-C28C-6F37-41D1-F30F30C3F4C2}"/>
              </a:ext>
            </a:extLst>
          </p:cNvPr>
          <p:cNvSpPr/>
          <p:nvPr/>
        </p:nvSpPr>
        <p:spPr bwMode="auto">
          <a:xfrm>
            <a:off x="5047332" y="4994983"/>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MY" sz="1200" dirty="0"/>
              <a:t>Interpretation and Communication</a:t>
            </a:r>
            <a:endPar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spTree>
    <p:extLst>
      <p:ext uri="{BB962C8B-B14F-4D97-AF65-F5344CB8AC3E}">
        <p14:creationId xmlns:p14="http://schemas.microsoft.com/office/powerpoint/2010/main" val="1246236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2.08333E-7 -1.11111E-6 L 2.08333E-7 0.03542 " pathEditMode="relative" rAng="0" ptsTypes="AA">
                                      <p:cBhvr>
                                        <p:cTn id="9" dur="700" spd="-100000" fill="hold"/>
                                        <p:tgtEl>
                                          <p:spTgt spid="2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70833E-6 -3.7037E-7 L 2.70833E-6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100"/>
                                  </p:stCondLst>
                                  <p:childTnLst>
                                    <p:animMotion origin="layout" path="M 0 3.33333E-6 L 0 0.03541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4.58333E-6 -4.81481E-6 L 4.58333E-6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nodeType="withEffect">
                                  <p:stCondLst>
                                    <p:cond delay="5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100000" fill="hold" nodeType="withEffect">
                                  <p:stCondLst>
                                    <p:cond delay="500"/>
                                  </p:stCondLst>
                                  <p:childTnLst>
                                    <p:animMotion origin="layout" path="M 0 -3.33333E-6 L 0 0.03542 " pathEditMode="relative" rAng="0" ptsTypes="AA">
                                      <p:cBhvr>
                                        <p:cTn id="29" dur="700" spd="-100000" fill="hold"/>
                                        <p:tgtEl>
                                          <p:spTgt spid="24"/>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decel="100000" fill="hold" grpId="1" nodeType="withEffect">
                                  <p:stCondLst>
                                    <p:cond delay="300"/>
                                  </p:stCondLst>
                                  <p:childTnLst>
                                    <p:animMotion origin="layout" path="M 4.58333E-6 -2.96296E-6 L 4.58333E-6 0.03542 " pathEditMode="relative" rAng="0" ptsTypes="AA">
                                      <p:cBhvr>
                                        <p:cTn id="34" dur="700" spd="-100000" fill="hold"/>
                                        <p:tgtEl>
                                          <p:spTgt spid="2"/>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42" presetClass="path" presetSubtype="0" decel="100000" fill="hold" grpId="1" nodeType="withEffect">
                                  <p:stCondLst>
                                    <p:cond delay="300"/>
                                  </p:stCondLst>
                                  <p:childTnLst>
                                    <p:animMotion origin="layout" path="M -2.29167E-6 1.11111E-6 L -2.29167E-6 0.03542 " pathEditMode="relative" rAng="0" ptsTypes="AA">
                                      <p:cBhvr>
                                        <p:cTn id="39" dur="700" spd="-100000" fill="hold"/>
                                        <p:tgtEl>
                                          <p:spTgt spid="3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42" presetClass="path" presetSubtype="0" decel="100000" fill="hold" grpId="1" nodeType="withEffect">
                                  <p:stCondLst>
                                    <p:cond delay="300"/>
                                  </p:stCondLst>
                                  <p:childTnLst>
                                    <p:animMotion origin="layout" path="M 4.58333E-6 -2.22222E-6 L 4.58333E-6 0.03542 " pathEditMode="relative" rAng="0" ptsTypes="AA">
                                      <p:cBhvr>
                                        <p:cTn id="44" dur="700" spd="-100000" fill="hold"/>
                                        <p:tgtEl>
                                          <p:spTgt spid="3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grpId="1" nodeType="withEffect">
                                  <p:stCondLst>
                                    <p:cond delay="300"/>
                                  </p:stCondLst>
                                  <p:childTnLst>
                                    <p:animMotion origin="layout" path="M -2.29167E-6 -3.33333E-6 L -2.29167E-6 0.03542 " pathEditMode="relative" rAng="0" ptsTypes="AA">
                                      <p:cBhvr>
                                        <p:cTn id="49" dur="700" spd="-100000" fill="hold"/>
                                        <p:tgtEl>
                                          <p:spTgt spid="3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animBg="1"/>
      <p:bldP spid="27" grpId="1" animBg="1"/>
      <p:bldP spid="13" grpId="0" animBg="1"/>
      <p:bldP spid="13" grpId="1" animBg="1"/>
      <p:bldP spid="2" grpId="0" animBg="1"/>
      <p:bldP spid="2" grpId="1" animBg="1"/>
      <p:bldP spid="32" grpId="0" animBg="1"/>
      <p:bldP spid="32" grpId="1" animBg="1"/>
      <p:bldP spid="33" grpId="0" animBg="1"/>
      <p:bldP spid="33" grpId="1" animBg="1"/>
      <p:bldP spid="37" grpId="0" animBg="1"/>
      <p:bldP spid="3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C668858-6597-94C3-893F-D17600810285}"/>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ED8B3E1C-E3F3-BF3D-046B-62161A489AEA}"/>
              </a:ext>
              <a:ext uri="{C183D7F6-B498-43B3-948B-1728B52AA6E4}">
                <adec:decorative xmlns:adec="http://schemas.microsoft.com/office/drawing/2017/decorative" val="1"/>
              </a:ext>
            </a:extLst>
          </p:cNvPr>
          <p:cNvSpPr/>
          <p:nvPr/>
        </p:nvSpPr>
        <p:spPr bwMode="auto">
          <a:xfrm>
            <a:off x="3049"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3560ED90-DC45-38FC-5590-BB0D8AF34F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194" y="302434"/>
            <a:ext cx="7702545" cy="6659418"/>
          </a:xfrm>
          <a:prstGeom prst="rect">
            <a:avLst/>
          </a:prstGeom>
        </p:spPr>
      </p:pic>
      <p:sp>
        <p:nvSpPr>
          <p:cNvPr id="44" name="Title 1">
            <a:extLst>
              <a:ext uri="{FF2B5EF4-FFF2-40B4-BE49-F238E27FC236}">
                <a16:creationId xmlns:a16="http://schemas.microsoft.com/office/drawing/2014/main" id="{DC7A438A-024A-174A-1024-817431F09C67}"/>
              </a:ext>
            </a:extLst>
          </p:cNvPr>
          <p:cNvSpPr txBox="1">
            <a:spLocks noGrp="1"/>
          </p:cNvSpPr>
          <p:nvPr>
            <p:ph type="title" idx="4294967295"/>
          </p:nvPr>
        </p:nvSpPr>
        <p:spPr>
          <a:xfrm>
            <a:off x="5148531" y="746540"/>
            <a:ext cx="6884275" cy="36933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sz="6000" spc="0" dirty="0">
                <a:ln>
                  <a:noFill/>
                </a:ln>
              </a:rPr>
              <a:t>Football</a:t>
            </a:r>
            <a:r>
              <a:rPr lang="en-US" sz="6000" b="1" dirty="0"/>
              <a:t> analytics architecture on Azure</a:t>
            </a:r>
            <a:br>
              <a:rPr lang="en-US" sz="6000" b="1" dirty="0"/>
            </a:br>
            <a:endParaRPr kumimoji="0" lang="en-CA" sz="6000" b="0" i="0" u="none" strike="noStrike" kern="1200" cap="none" spc="-3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34638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100"/>
                                  </p:stCondLst>
                                  <p:childTnLst>
                                    <p:animMotion origin="layout" path="M 2.70833E-6 7.40741E-7 L 2.70833E-6 0.03542 " pathEditMode="relative" rAng="0" ptsTypes="AA">
                                      <p:cBhvr>
                                        <p:cTn id="9" dur="700" spd="-100000" fill="hold"/>
                                        <p:tgtEl>
                                          <p:spTgt spid="4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1">
            <a:extLst>
              <a:ext uri="{FF2B5EF4-FFF2-40B4-BE49-F238E27FC236}">
                <a16:creationId xmlns:a16="http://schemas.microsoft.com/office/drawing/2014/main" id="{0A9C01FD-2AC9-B427-0115-78FFC5AA2B64}"/>
              </a:ext>
              <a:ext uri="{C183D7F6-B498-43B3-948B-1728B52AA6E4}">
                <adec:decorative xmlns:adec="http://schemas.microsoft.com/office/drawing/2017/decorative" val="1"/>
              </a:ext>
            </a:extLst>
          </p:cNvPr>
          <p:cNvSpPr/>
          <p:nvPr/>
        </p:nvSpPr>
        <p:spPr bwMode="auto">
          <a:xfrm>
            <a:off x="367861" y="1994265"/>
            <a:ext cx="10855017" cy="3582950"/>
          </a:xfrm>
          <a:prstGeom prst="roundRect">
            <a:avLst>
              <a:gd name="adj" fmla="val 50000"/>
            </a:avLst>
          </a:prstGeom>
          <a:solidFill>
            <a:schemeClr val="tx1"/>
          </a:solidFill>
          <a:ln>
            <a:noFill/>
            <a:headEnd type="none" w="med" len="med"/>
            <a:tailEnd type="none" w="med" len="med"/>
          </a:ln>
          <a:effectLst>
            <a:outerShdw blurRad="76200" dist="12700" dir="2700000" sy="-23000" kx="-800400" algn="b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mj-lt"/>
              <a:cs typeface="Segoe UI" pitchFamily="34" charset="0"/>
            </a:endParaRPr>
          </a:p>
        </p:txBody>
      </p:sp>
      <p:sp>
        <p:nvSpPr>
          <p:cNvPr id="6" name="Title 6">
            <a:extLst>
              <a:ext uri="{FF2B5EF4-FFF2-40B4-BE49-F238E27FC236}">
                <a16:creationId xmlns:a16="http://schemas.microsoft.com/office/drawing/2014/main" id="{F21F30CA-09FF-5206-8232-8674BE33C962}"/>
              </a:ext>
            </a:extLst>
          </p:cNvPr>
          <p:cNvSpPr txBox="1">
            <a:spLocks noGrp="1"/>
          </p:cNvSpPr>
          <p:nvPr>
            <p:ph type="title"/>
          </p:nvPr>
        </p:nvSpPr>
        <p:spPr>
          <a:xfrm>
            <a:off x="555070" y="885980"/>
            <a:ext cx="11018520" cy="1444734"/>
          </a:xfrm>
          <a:prstGeom prst="rect">
            <a:avLst/>
          </a:prstGeom>
          <a:noFill/>
          <a:ln>
            <a:noFill/>
            <a:prstDash/>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spcBef>
                <a:spcPts val="0"/>
              </a:spcBef>
              <a:defRPr/>
            </a:pPr>
            <a:r>
              <a:rPr lang="en-US" sz="4400" spc="0" dirty="0">
                <a:ln>
                  <a:noFill/>
                </a:ln>
                <a:latin typeface="+mj-lt"/>
              </a:rPr>
              <a:t>Football</a:t>
            </a:r>
            <a:r>
              <a:rPr lang="en-US" sz="4400" b="1" dirty="0"/>
              <a:t> analytics architecture on Azure</a:t>
            </a:r>
            <a:br>
              <a:rPr lang="en-US" sz="4400" b="1" dirty="0"/>
            </a:br>
            <a:endParaRPr kumimoji="0" lang="en-US" sz="4400" b="0" i="0" u="none" strike="noStrike" kern="1200" cap="none" spc="0" normalizeH="0" baseline="0" noProof="0" dirty="0">
              <a:ln>
                <a:noFill/>
              </a:ln>
              <a:solidFill>
                <a:schemeClr val="tx1"/>
              </a:solidFill>
              <a:effectLst/>
              <a:uLnTx/>
              <a:uFillTx/>
              <a:latin typeface="+mj-lt"/>
              <a:ea typeface="+mn-ea"/>
              <a:cs typeface="+mn-cs"/>
            </a:endParaRPr>
          </a:p>
        </p:txBody>
      </p:sp>
      <p:cxnSp>
        <p:nvCxnSpPr>
          <p:cNvPr id="15" name="Straight Connector 14">
            <a:extLst>
              <a:ext uri="{FF2B5EF4-FFF2-40B4-BE49-F238E27FC236}">
                <a16:creationId xmlns:a16="http://schemas.microsoft.com/office/drawing/2014/main" id="{E0D51615-29B9-7E40-F17D-637489613062}"/>
              </a:ext>
              <a:ext uri="{C183D7F6-B498-43B3-948B-1728B52AA6E4}">
                <adec:decorative xmlns:adec="http://schemas.microsoft.com/office/drawing/2017/decorative" val="1"/>
              </a:ext>
            </a:extLst>
          </p:cNvPr>
          <p:cNvCxnSpPr>
            <a:cxnSpLocks/>
          </p:cNvCxnSpPr>
          <p:nvPr/>
        </p:nvCxnSpPr>
        <p:spPr>
          <a:xfrm>
            <a:off x="2146234" y="2788394"/>
            <a:ext cx="0" cy="539923"/>
          </a:xfrm>
          <a:prstGeom prst="line">
            <a:avLst/>
          </a:prstGeom>
          <a:noFill/>
          <a:ln w="19050" cap="rnd" cmpd="sng" algn="ctr">
            <a:gradFill>
              <a:gsLst>
                <a:gs pos="0">
                  <a:srgbClr val="8DC8E8"/>
                </a:gs>
                <a:gs pos="100000">
                  <a:srgbClr val="D59ED7"/>
                </a:gs>
              </a:gsLst>
              <a:lin ang="5400000" scaled="1"/>
            </a:gra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92748767-7580-9342-A3B9-3FF9305B31A5}"/>
              </a:ext>
              <a:ext uri="{C183D7F6-B498-43B3-948B-1728B52AA6E4}">
                <adec:decorative xmlns:adec="http://schemas.microsoft.com/office/drawing/2017/decorative" val="1"/>
              </a:ext>
            </a:extLst>
          </p:cNvPr>
          <p:cNvCxnSpPr>
            <a:cxnSpLocks/>
          </p:cNvCxnSpPr>
          <p:nvPr/>
        </p:nvCxnSpPr>
        <p:spPr>
          <a:xfrm>
            <a:off x="3831951" y="2760473"/>
            <a:ext cx="0" cy="539923"/>
          </a:xfrm>
          <a:prstGeom prst="line">
            <a:avLst/>
          </a:prstGeom>
          <a:noFill/>
          <a:ln w="19050" cap="rnd" cmpd="sng" algn="ctr">
            <a:gradFill>
              <a:gsLst>
                <a:gs pos="0">
                  <a:srgbClr val="8DC8E8"/>
                </a:gs>
                <a:gs pos="100000">
                  <a:srgbClr val="D59ED7"/>
                </a:gs>
              </a:gsLst>
              <a:lin ang="5400000" scaled="1"/>
            </a:gradFill>
            <a:prstDash val="solid"/>
            <a:headEnd type="none" w="lg" len="med"/>
            <a:tailEnd type="none" w="lg" len="med"/>
          </a:ln>
          <a:effectLst/>
        </p:spPr>
      </p:cxnSp>
      <p:cxnSp>
        <p:nvCxnSpPr>
          <p:cNvPr id="17" name="Straight Connector 16">
            <a:extLst>
              <a:ext uri="{FF2B5EF4-FFF2-40B4-BE49-F238E27FC236}">
                <a16:creationId xmlns:a16="http://schemas.microsoft.com/office/drawing/2014/main" id="{C5F3F499-007A-7A7C-0B01-A113C7AAAA15}"/>
              </a:ext>
              <a:ext uri="{C183D7F6-B498-43B3-948B-1728B52AA6E4}">
                <adec:decorative xmlns:adec="http://schemas.microsoft.com/office/drawing/2017/decorative" val="1"/>
              </a:ext>
            </a:extLst>
          </p:cNvPr>
          <p:cNvCxnSpPr>
            <a:cxnSpLocks/>
          </p:cNvCxnSpPr>
          <p:nvPr/>
        </p:nvCxnSpPr>
        <p:spPr>
          <a:xfrm>
            <a:off x="7156674" y="2795459"/>
            <a:ext cx="0" cy="539923"/>
          </a:xfrm>
          <a:prstGeom prst="line">
            <a:avLst/>
          </a:prstGeom>
          <a:noFill/>
          <a:ln w="19050" cap="rnd" cmpd="sng" algn="ctr">
            <a:gradFill>
              <a:gsLst>
                <a:gs pos="0">
                  <a:srgbClr val="8DC8E8"/>
                </a:gs>
                <a:gs pos="100000">
                  <a:srgbClr val="D59ED7"/>
                </a:gs>
              </a:gsLst>
              <a:lin ang="5400000" scaled="1"/>
            </a:gradFill>
            <a:prstDash val="solid"/>
            <a:headEnd type="none" w="lg" len="med"/>
            <a:tailEnd type="none" w="lg" len="med"/>
          </a:ln>
          <a:effectLst/>
        </p:spPr>
      </p:cxnSp>
      <p:cxnSp>
        <p:nvCxnSpPr>
          <p:cNvPr id="18" name="Straight Connector 17">
            <a:extLst>
              <a:ext uri="{FF2B5EF4-FFF2-40B4-BE49-F238E27FC236}">
                <a16:creationId xmlns:a16="http://schemas.microsoft.com/office/drawing/2014/main" id="{481157AA-2381-CA3E-4342-CD746CCC1E27}"/>
              </a:ext>
              <a:ext uri="{C183D7F6-B498-43B3-948B-1728B52AA6E4}">
                <adec:decorative xmlns:adec="http://schemas.microsoft.com/office/drawing/2017/decorative" val="1"/>
              </a:ext>
            </a:extLst>
          </p:cNvPr>
          <p:cNvCxnSpPr>
            <a:cxnSpLocks/>
          </p:cNvCxnSpPr>
          <p:nvPr/>
        </p:nvCxnSpPr>
        <p:spPr>
          <a:xfrm>
            <a:off x="8719331" y="2788393"/>
            <a:ext cx="0" cy="539923"/>
          </a:xfrm>
          <a:prstGeom prst="line">
            <a:avLst/>
          </a:prstGeom>
          <a:noFill/>
          <a:ln w="19050" cap="rnd" cmpd="sng" algn="ctr">
            <a:gradFill>
              <a:gsLst>
                <a:gs pos="0">
                  <a:srgbClr val="8DC8E8"/>
                </a:gs>
                <a:gs pos="100000">
                  <a:srgbClr val="D59ED7"/>
                </a:gs>
              </a:gsLst>
              <a:lin ang="5400000" scaled="1"/>
            </a:gradFill>
            <a:prstDash val="solid"/>
            <a:headEnd type="none" w="lg" len="med"/>
            <a:tailEnd type="none" w="lg" len="med"/>
          </a:ln>
          <a:effectLst/>
        </p:spPr>
      </p:cxnSp>
      <p:cxnSp>
        <p:nvCxnSpPr>
          <p:cNvPr id="3" name="Straight Connector 2">
            <a:extLst>
              <a:ext uri="{FF2B5EF4-FFF2-40B4-BE49-F238E27FC236}">
                <a16:creationId xmlns:a16="http://schemas.microsoft.com/office/drawing/2014/main" id="{C312EA6E-3420-19D8-41C3-A483824E4C0F}"/>
              </a:ext>
              <a:ext uri="{C183D7F6-B498-43B3-948B-1728B52AA6E4}">
                <adec:decorative xmlns:adec="http://schemas.microsoft.com/office/drawing/2017/decorative" val="1"/>
              </a:ext>
            </a:extLst>
          </p:cNvPr>
          <p:cNvCxnSpPr>
            <a:cxnSpLocks/>
          </p:cNvCxnSpPr>
          <p:nvPr/>
        </p:nvCxnSpPr>
        <p:spPr>
          <a:xfrm>
            <a:off x="5517680" y="2788393"/>
            <a:ext cx="0" cy="539923"/>
          </a:xfrm>
          <a:prstGeom prst="line">
            <a:avLst/>
          </a:prstGeom>
          <a:noFill/>
          <a:ln w="19050" cap="rnd" cmpd="sng" algn="ctr">
            <a:gradFill>
              <a:gsLst>
                <a:gs pos="0">
                  <a:srgbClr val="8DC8E8"/>
                </a:gs>
                <a:gs pos="100000">
                  <a:srgbClr val="D59ED7"/>
                </a:gs>
              </a:gsLst>
              <a:lin ang="5400000" scaled="1"/>
            </a:gradFill>
            <a:prstDash val="solid"/>
            <a:headEnd type="none" w="lg" len="med"/>
            <a:tailEnd type="none" w="lg" len="med"/>
          </a:ln>
          <a:effectLst/>
        </p:spPr>
      </p:cxnSp>
      <p:pic>
        <p:nvPicPr>
          <p:cNvPr id="5" name="Picture 4">
            <a:extLst>
              <a:ext uri="{FF2B5EF4-FFF2-40B4-BE49-F238E27FC236}">
                <a16:creationId xmlns:a16="http://schemas.microsoft.com/office/drawing/2014/main" id="{09458073-E680-A7FE-40E7-486A6C791FEC}"/>
              </a:ext>
            </a:extLst>
          </p:cNvPr>
          <p:cNvPicPr>
            <a:picLocks noChangeAspect="1"/>
          </p:cNvPicPr>
          <p:nvPr/>
        </p:nvPicPr>
        <p:blipFill>
          <a:blip r:embed="rId3"/>
          <a:stretch>
            <a:fillRect/>
          </a:stretch>
        </p:blipFill>
        <p:spPr>
          <a:xfrm>
            <a:off x="930906" y="2712911"/>
            <a:ext cx="1038370" cy="1105054"/>
          </a:xfrm>
          <a:prstGeom prst="rect">
            <a:avLst/>
          </a:prstGeom>
        </p:spPr>
      </p:pic>
      <p:pic>
        <p:nvPicPr>
          <p:cNvPr id="10" name="Picture 9">
            <a:extLst>
              <a:ext uri="{FF2B5EF4-FFF2-40B4-BE49-F238E27FC236}">
                <a16:creationId xmlns:a16="http://schemas.microsoft.com/office/drawing/2014/main" id="{EDB9A839-FDA2-FA70-E3B2-48D1223C6D6E}"/>
              </a:ext>
            </a:extLst>
          </p:cNvPr>
          <p:cNvPicPr>
            <a:picLocks noChangeAspect="1"/>
          </p:cNvPicPr>
          <p:nvPr/>
        </p:nvPicPr>
        <p:blipFill>
          <a:blip r:embed="rId4"/>
          <a:stretch>
            <a:fillRect/>
          </a:stretch>
        </p:blipFill>
        <p:spPr>
          <a:xfrm>
            <a:off x="2392392" y="2693858"/>
            <a:ext cx="1038370" cy="1124107"/>
          </a:xfrm>
          <a:prstGeom prst="rect">
            <a:avLst/>
          </a:prstGeom>
        </p:spPr>
      </p:pic>
      <p:pic>
        <p:nvPicPr>
          <p:cNvPr id="20" name="Picture 19">
            <a:extLst>
              <a:ext uri="{FF2B5EF4-FFF2-40B4-BE49-F238E27FC236}">
                <a16:creationId xmlns:a16="http://schemas.microsoft.com/office/drawing/2014/main" id="{AD0E1144-7C4C-E7AB-5418-B5D2A40B49D7}"/>
              </a:ext>
            </a:extLst>
          </p:cNvPr>
          <p:cNvPicPr>
            <a:picLocks noChangeAspect="1"/>
          </p:cNvPicPr>
          <p:nvPr/>
        </p:nvPicPr>
        <p:blipFill>
          <a:blip r:embed="rId5"/>
          <a:stretch>
            <a:fillRect/>
          </a:stretch>
        </p:blipFill>
        <p:spPr>
          <a:xfrm>
            <a:off x="4059732" y="2693858"/>
            <a:ext cx="1133085" cy="1091882"/>
          </a:xfrm>
          <a:prstGeom prst="rect">
            <a:avLst/>
          </a:prstGeom>
        </p:spPr>
      </p:pic>
      <p:pic>
        <p:nvPicPr>
          <p:cNvPr id="22" name="Picture 21">
            <a:extLst>
              <a:ext uri="{FF2B5EF4-FFF2-40B4-BE49-F238E27FC236}">
                <a16:creationId xmlns:a16="http://schemas.microsoft.com/office/drawing/2014/main" id="{604CFE6D-09B7-B9FD-1D74-34A105B646DD}"/>
              </a:ext>
            </a:extLst>
          </p:cNvPr>
          <p:cNvPicPr>
            <a:picLocks noChangeAspect="1"/>
          </p:cNvPicPr>
          <p:nvPr/>
        </p:nvPicPr>
        <p:blipFill>
          <a:blip r:embed="rId6"/>
          <a:stretch>
            <a:fillRect/>
          </a:stretch>
        </p:blipFill>
        <p:spPr>
          <a:xfrm>
            <a:off x="9103688" y="2630000"/>
            <a:ext cx="1066949" cy="1143160"/>
          </a:xfrm>
          <a:prstGeom prst="rect">
            <a:avLst/>
          </a:prstGeom>
        </p:spPr>
      </p:pic>
      <p:pic>
        <p:nvPicPr>
          <p:cNvPr id="24" name="Picture 23">
            <a:extLst>
              <a:ext uri="{FF2B5EF4-FFF2-40B4-BE49-F238E27FC236}">
                <a16:creationId xmlns:a16="http://schemas.microsoft.com/office/drawing/2014/main" id="{F1371C6A-5C13-2E79-DD1D-D9D3DD6B9ADC}"/>
              </a:ext>
            </a:extLst>
          </p:cNvPr>
          <p:cNvPicPr>
            <a:picLocks noChangeAspect="1"/>
          </p:cNvPicPr>
          <p:nvPr/>
        </p:nvPicPr>
        <p:blipFill>
          <a:blip r:embed="rId7"/>
          <a:stretch>
            <a:fillRect/>
          </a:stretch>
        </p:blipFill>
        <p:spPr>
          <a:xfrm>
            <a:off x="7330951" y="2660535"/>
            <a:ext cx="1019317" cy="1076209"/>
          </a:xfrm>
          <a:prstGeom prst="rect">
            <a:avLst/>
          </a:prstGeom>
        </p:spPr>
      </p:pic>
      <p:pic>
        <p:nvPicPr>
          <p:cNvPr id="26" name="Picture 25">
            <a:extLst>
              <a:ext uri="{FF2B5EF4-FFF2-40B4-BE49-F238E27FC236}">
                <a16:creationId xmlns:a16="http://schemas.microsoft.com/office/drawing/2014/main" id="{ED133AF9-A816-D527-5D06-83988DAAD933}"/>
              </a:ext>
            </a:extLst>
          </p:cNvPr>
          <p:cNvPicPr>
            <a:picLocks noChangeAspect="1"/>
          </p:cNvPicPr>
          <p:nvPr/>
        </p:nvPicPr>
        <p:blipFill>
          <a:blip r:embed="rId8"/>
          <a:stretch>
            <a:fillRect/>
          </a:stretch>
        </p:blipFill>
        <p:spPr>
          <a:xfrm>
            <a:off x="5724512" y="2693858"/>
            <a:ext cx="1079302" cy="1079302"/>
          </a:xfrm>
          <a:prstGeom prst="rect">
            <a:avLst/>
          </a:prstGeom>
        </p:spPr>
      </p:pic>
      <p:pic>
        <p:nvPicPr>
          <p:cNvPr id="28" name="Picture 27">
            <a:extLst>
              <a:ext uri="{FF2B5EF4-FFF2-40B4-BE49-F238E27FC236}">
                <a16:creationId xmlns:a16="http://schemas.microsoft.com/office/drawing/2014/main" id="{07641CCE-F037-A3DE-F1EA-5D2CDD95B19D}"/>
              </a:ext>
            </a:extLst>
          </p:cNvPr>
          <p:cNvPicPr>
            <a:picLocks noChangeAspect="1"/>
          </p:cNvPicPr>
          <p:nvPr/>
        </p:nvPicPr>
        <p:blipFill>
          <a:blip r:embed="rId9"/>
          <a:stretch>
            <a:fillRect/>
          </a:stretch>
        </p:blipFill>
        <p:spPr>
          <a:xfrm>
            <a:off x="5728133" y="4192364"/>
            <a:ext cx="1148070" cy="1114581"/>
          </a:xfrm>
          <a:prstGeom prst="rect">
            <a:avLst/>
          </a:prstGeom>
        </p:spPr>
      </p:pic>
      <p:pic>
        <p:nvPicPr>
          <p:cNvPr id="30" name="Picture 29">
            <a:extLst>
              <a:ext uri="{FF2B5EF4-FFF2-40B4-BE49-F238E27FC236}">
                <a16:creationId xmlns:a16="http://schemas.microsoft.com/office/drawing/2014/main" id="{BA61F0F7-D89E-B7A9-F0BA-420D982BF75B}"/>
              </a:ext>
            </a:extLst>
          </p:cNvPr>
          <p:cNvPicPr>
            <a:picLocks noChangeAspect="1"/>
          </p:cNvPicPr>
          <p:nvPr/>
        </p:nvPicPr>
        <p:blipFill>
          <a:blip r:embed="rId10"/>
          <a:stretch>
            <a:fillRect/>
          </a:stretch>
        </p:blipFill>
        <p:spPr>
          <a:xfrm>
            <a:off x="4144531" y="4105368"/>
            <a:ext cx="1095528" cy="1114582"/>
          </a:xfrm>
          <a:prstGeom prst="rect">
            <a:avLst/>
          </a:prstGeom>
        </p:spPr>
      </p:pic>
      <p:cxnSp>
        <p:nvCxnSpPr>
          <p:cNvPr id="31" name="Straight Connector 30">
            <a:extLst>
              <a:ext uri="{FF2B5EF4-FFF2-40B4-BE49-F238E27FC236}">
                <a16:creationId xmlns:a16="http://schemas.microsoft.com/office/drawing/2014/main" id="{C94981AC-9B2C-3E73-5728-94E7E13742EC}"/>
              </a:ext>
              <a:ext uri="{C183D7F6-B498-43B3-948B-1728B52AA6E4}">
                <adec:decorative xmlns:adec="http://schemas.microsoft.com/office/drawing/2017/decorative" val="1"/>
              </a:ext>
            </a:extLst>
          </p:cNvPr>
          <p:cNvCxnSpPr>
            <a:cxnSpLocks/>
          </p:cNvCxnSpPr>
          <p:nvPr/>
        </p:nvCxnSpPr>
        <p:spPr>
          <a:xfrm>
            <a:off x="5517680" y="4334735"/>
            <a:ext cx="0" cy="539923"/>
          </a:xfrm>
          <a:prstGeom prst="line">
            <a:avLst/>
          </a:prstGeom>
          <a:noFill/>
          <a:ln w="19050" cap="rnd" cmpd="sng" algn="ctr">
            <a:gradFill>
              <a:gsLst>
                <a:gs pos="0">
                  <a:srgbClr val="8DC8E8"/>
                </a:gs>
                <a:gs pos="100000">
                  <a:srgbClr val="D59ED7"/>
                </a:gs>
              </a:gsLst>
              <a:lin ang="5400000" scaled="1"/>
            </a:gra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0FBD49D5-1DCC-7622-5CF1-F9DB5069B936}"/>
              </a:ext>
              <a:ext uri="{C183D7F6-B498-43B3-948B-1728B52AA6E4}">
                <adec:decorative xmlns:adec="http://schemas.microsoft.com/office/drawing/2017/decorative" val="1"/>
              </a:ext>
            </a:extLst>
          </p:cNvPr>
          <p:cNvCxnSpPr>
            <a:cxnSpLocks/>
          </p:cNvCxnSpPr>
          <p:nvPr/>
        </p:nvCxnSpPr>
        <p:spPr>
          <a:xfrm>
            <a:off x="7182079" y="4310270"/>
            <a:ext cx="0" cy="539923"/>
          </a:xfrm>
          <a:prstGeom prst="line">
            <a:avLst/>
          </a:prstGeom>
          <a:noFill/>
          <a:ln w="19050" cap="rnd" cmpd="sng" algn="ctr">
            <a:gradFill>
              <a:gsLst>
                <a:gs pos="0">
                  <a:srgbClr val="8DC8E8"/>
                </a:gs>
                <a:gs pos="100000">
                  <a:srgbClr val="D59ED7"/>
                </a:gs>
              </a:gsLst>
              <a:lin ang="5400000" scaled="1"/>
            </a:gra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98C72D17-523F-6F0B-B53D-17077CFAFF97}"/>
              </a:ext>
              <a:ext uri="{C183D7F6-B498-43B3-948B-1728B52AA6E4}">
                <adec:decorative xmlns:adec="http://schemas.microsoft.com/office/drawing/2017/decorative" val="1"/>
              </a:ext>
            </a:extLst>
          </p:cNvPr>
          <p:cNvCxnSpPr>
            <a:cxnSpLocks/>
          </p:cNvCxnSpPr>
          <p:nvPr/>
        </p:nvCxnSpPr>
        <p:spPr>
          <a:xfrm>
            <a:off x="3831951" y="4310269"/>
            <a:ext cx="0" cy="539923"/>
          </a:xfrm>
          <a:prstGeom prst="line">
            <a:avLst/>
          </a:prstGeom>
          <a:noFill/>
          <a:ln w="19050" cap="rnd" cmpd="sng" algn="ctr">
            <a:gradFill>
              <a:gsLst>
                <a:gs pos="0">
                  <a:srgbClr val="8DC8E8"/>
                </a:gs>
                <a:gs pos="100000">
                  <a:srgbClr val="D59ED7"/>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193100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6.25E-7 -1.85185E-6 L -6.25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100"/>
                                  </p:stCondLst>
                                  <p:childTnLst>
                                    <p:animMotion origin="layout" path="M -1.66667E-6 -3.33333E-6 L -1.666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100"/>
                                  </p:stCondLst>
                                  <p:childTnLst>
                                    <p:animMotion origin="layout" path="M -2.91667E-6 1.85185E-6 L -2.91667E-6 0.03541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100"/>
                                  </p:stCondLst>
                                  <p:childTnLst>
                                    <p:animMotion origin="layout" path="M -4.16667E-6 -3.33333E-6 L -4.16667E-6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nodeType="withEffect">
                                  <p:stCondLst>
                                    <p:cond delay="100"/>
                                  </p:stCondLst>
                                  <p:childTnLst>
                                    <p:animMotion origin="layout" path="M 8.33333E-7 -7.40741E-7 L 8.33333E-7 0.03542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100"/>
                                  </p:stCondLst>
                                  <p:childTnLst>
                                    <p:animMotion origin="layout" path="M -4.16667E-6 -3.33333E-6 L -4.16667E-6 0.03542 " pathEditMode="relative" rAng="0" ptsTypes="AA">
                                      <p:cBhvr>
                                        <p:cTn id="34" dur="700" spd="-100000" fill="hold"/>
                                        <p:tgtEl>
                                          <p:spTgt spid="1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42" presetClass="path" presetSubtype="0" decel="100000" fill="hold" nodeType="withEffect">
                                  <p:stCondLst>
                                    <p:cond delay="100"/>
                                  </p:stCondLst>
                                  <p:childTnLst>
                                    <p:animMotion origin="layout" path="M -4.16667E-6 2.22222E-6 L -4.16667E-6 0.03541 " pathEditMode="relative" rAng="0" ptsTypes="AA">
                                      <p:cBhvr>
                                        <p:cTn id="39" dur="700" spd="-100000" fill="hold"/>
                                        <p:tgtEl>
                                          <p:spTgt spid="31"/>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42" presetClass="path" presetSubtype="0" decel="100000" fill="hold" nodeType="withEffect">
                                  <p:stCondLst>
                                    <p:cond delay="100"/>
                                  </p:stCondLst>
                                  <p:childTnLst>
                                    <p:animMotion origin="layout" path="M -2.5E-6 -4.07407E-6 L -2.5E-6 0.03542 " pathEditMode="relative" rAng="0" ptsTypes="AA">
                                      <p:cBhvr>
                                        <p:cTn id="44" dur="700" spd="-100000" fill="hold"/>
                                        <p:tgtEl>
                                          <p:spTgt spid="32"/>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42" presetClass="path" presetSubtype="0" decel="100000" fill="hold" nodeType="withEffect">
                                  <p:stCondLst>
                                    <p:cond delay="100"/>
                                  </p:stCondLst>
                                  <p:childTnLst>
                                    <p:animMotion origin="layout" path="M -2.91667E-6 -4.07407E-6 L -2.91667E-6 0.03542 " pathEditMode="relative" rAng="0" ptsTypes="AA">
                                      <p:cBhvr>
                                        <p:cTn id="49" dur="700" spd="-100000" fill="hold"/>
                                        <p:tgtEl>
                                          <p:spTgt spid="3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2.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3" ma:contentTypeDescription="Create a new document." ma:contentTypeScope="" ma:versionID="227975080a73c0a7fca1652ff93682d7">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3089df542e6986ff5677d75c9ff914ba"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804751ba-60e0-4191-9865-d7e5284c1d69">
      <Terms xmlns="http://schemas.microsoft.com/office/infopath/2007/PartnerControls"/>
    </lcf76f155ced4ddcb4097134ff3c332f>
    <MediaServiceKeyPoints xmlns="804751ba-60e0-4191-9865-d7e5284c1d69" xsi:nil="true"/>
    <Number xmlns="804751ba-60e0-4191-9865-d7e5284c1d69" xsi:nil="true"/>
    <Time xmlns="804751ba-60e0-4191-9865-d7e5284c1d69" xsi:nil="true"/>
    <SharedWithUsers xmlns="913b567d-4c83-4181-a45c-f04ce7e1b72e">
      <UserInfo>
        <DisplayName>John Montgomery</DisplayName>
        <AccountId>21426</AccountId>
        <AccountType/>
      </UserInfo>
      <UserInfo>
        <DisplayName>Courtney Brewer</DisplayName>
        <AccountId>29235</AccountId>
        <AccountType/>
      </UserInfo>
      <UserInfo>
        <DisplayName>Jen Luistro (AQUENT LLC)</DisplayName>
        <AccountId>29339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0A1719-77B8-4C18-84D0-2C07213D2969}">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B9A5E8E-1010-46AD-BD84-E58DB67727ED}">
  <ds:schemaRefs>
    <ds:schemaRef ds:uri="http://schemas.openxmlformats.org/package/2006/metadata/core-properties"/>
    <ds:schemaRef ds:uri="http://www.w3.org/XML/1998/namespace"/>
    <ds:schemaRef ds:uri="http://schemas.microsoft.com/office/2006/metadata/properties"/>
    <ds:schemaRef ds:uri="http://purl.org/dc/dcmitype/"/>
    <ds:schemaRef ds:uri="http://schemas.microsoft.com/office/2006/documentManagement/types"/>
    <ds:schemaRef ds:uri="http://purl.org/dc/terms/"/>
    <ds:schemaRef ds:uri="http://purl.org/dc/elements/1.1/"/>
    <ds:schemaRef ds:uri="http://schemas.microsoft.com/office/infopath/2007/PartnerControls"/>
    <ds:schemaRef ds:uri="230e9df3-be65-4c73-a93b-d1236ebd677e"/>
    <ds:schemaRef ds:uri="913b567d-4c83-4181-a45c-f04ce7e1b72e"/>
    <ds:schemaRef ds:uri="804751ba-60e0-4191-9865-d7e5284c1d69"/>
    <ds:schemaRef ds:uri="http://schemas.microsoft.com/sharepoint/v3"/>
  </ds:schemaRefs>
</ds:datastoreItem>
</file>

<file path=customXml/itemProps3.xml><?xml version="1.0" encoding="utf-8"?>
<ds:datastoreItem xmlns:ds="http://schemas.openxmlformats.org/officeDocument/2006/customXml" ds:itemID="{1682834B-1B0F-4866-9252-8DBFB4384475}">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1166</TotalTime>
  <Words>4099</Words>
  <Application>Microsoft Office PowerPoint</Application>
  <PresentationFormat>Widescreen</PresentationFormat>
  <Paragraphs>256</Paragraphs>
  <Slides>30</Slides>
  <Notes>27</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4" baseType="lpstr">
      <vt:lpstr>Aptos</vt:lpstr>
      <vt:lpstr>Arial</vt:lpstr>
      <vt:lpstr>Calibri</vt:lpstr>
      <vt:lpstr>Consolas</vt:lpstr>
      <vt:lpstr>Segoe UI</vt:lpstr>
      <vt:lpstr>Segoe UI Semibold</vt:lpstr>
      <vt:lpstr>Segoe UI Variable Display Semib</vt:lpstr>
      <vt:lpstr>Segoe UI Variable Small Semibol</vt:lpstr>
      <vt:lpstr>Segoe UI Variable Text Semibold</vt:lpstr>
      <vt:lpstr>Wingdings</vt:lpstr>
      <vt:lpstr>Microsoft Ignite 16:9 Template Dark</vt:lpstr>
      <vt:lpstr>Microsoft Ignite 16:9 Template Dark</vt:lpstr>
      <vt:lpstr>Microsoft Ignite 16:9 Template Dark</vt:lpstr>
      <vt:lpstr>think-cell Slide</vt:lpstr>
      <vt:lpstr>Football Insights: Building Analytics Solutions with Azure and OpenAI </vt:lpstr>
      <vt:lpstr>PowerPoint Presentation</vt:lpstr>
      <vt:lpstr>Data is the fuel that powers AI</vt:lpstr>
      <vt:lpstr>PowerPoint Presentation</vt:lpstr>
      <vt:lpstr>Introduction to Football Analytics:</vt:lpstr>
      <vt:lpstr>Azure AI Studio (2)</vt:lpstr>
      <vt:lpstr>PowerPoint Presentation</vt:lpstr>
      <vt:lpstr>Football analytics architecture on Azure </vt:lpstr>
      <vt:lpstr>Football analytics architecture on Azure </vt:lpstr>
      <vt:lpstr>PowerPoint Presentation</vt:lpstr>
      <vt:lpstr>Football Insights using Gen AI solution</vt:lpstr>
      <vt:lpstr>PowerPoint Presentation</vt:lpstr>
      <vt:lpstr>Latest Azure OpenAI Service models</vt:lpstr>
      <vt:lpstr>Exploring the Models</vt:lpstr>
      <vt:lpstr>Exploring the Models</vt:lpstr>
      <vt:lpstr>Exploring the Models</vt:lpstr>
      <vt:lpstr>Comparing Models </vt:lpstr>
      <vt:lpstr> Adding a Data Source  </vt:lpstr>
      <vt:lpstr>Improving Results </vt:lpstr>
      <vt:lpstr>Use Cases</vt:lpstr>
      <vt:lpstr>Player Performance Analysis</vt:lpstr>
      <vt:lpstr>Tactical Analysis and Strategy Planning</vt:lpstr>
      <vt:lpstr>Transfer Market Analysis</vt:lpstr>
      <vt:lpstr>Injury Risk Assessment</vt:lpstr>
      <vt:lpstr>Fan Engagement &amp; Content Generation</vt:lpstr>
      <vt:lpstr>Youth Player Development</vt:lpstr>
      <vt:lpstr>Demo</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Tso</dc:creator>
  <cp:lastModifiedBy>Ashish Sharma</cp:lastModifiedBy>
  <cp:revision>14</cp:revision>
  <dcterms:created xsi:type="dcterms:W3CDTF">2023-10-06T20:55:27Z</dcterms:created>
  <dcterms:modified xsi:type="dcterms:W3CDTF">2024-03-16T05:12:35Z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ClassificationContentMarkingFooterLocations">
    <vt:lpwstr>Microsoft Ignite 16\:9 Template Dark:6\1_Microsoft Ignite 16\:9 Template Dark:6</vt:lpwstr>
  </property>
  <property fmtid="{D5CDD505-2E9C-101B-9397-08002B2CF9AE}" pid="4" name="ClassificationContentMarkingFooterText">
    <vt:lpwstr>Classified as Microsoft Confidential</vt:lpwstr>
  </property>
  <property fmtid="{D5CDD505-2E9C-101B-9397-08002B2CF9AE}" pid="5" name="MediaServiceImageTags">
    <vt:lpwstr/>
  </property>
</Properties>
</file>